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ill Sans" panose="020B0604020202020204" charset="0"/>
      <p:regular r:id="rId25"/>
      <p:bold r:id="rId26"/>
    </p:embeddedFont>
    <p:embeddedFont>
      <p:font typeface="Gill Sans Nova" panose="020B0602020104020203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2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 rot="5400000">
            <a:off x="4512564" y="-1028700"/>
            <a:ext cx="3959352" cy="1024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 rot="5400000">
            <a:off x="7614700" y="1949099"/>
            <a:ext cx="484930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2286217" y="-598082"/>
            <a:ext cx="4849300" cy="772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5650992" y="987425"/>
            <a:ext cx="5687568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1371600" y="3058510"/>
            <a:ext cx="3932237" cy="2802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>
            <a:spLocks noGrp="1"/>
          </p:cNvSpPr>
          <p:nvPr>
            <p:ph type="pic" idx="2"/>
          </p:nvPr>
        </p:nvSpPr>
        <p:spPr>
          <a:xfrm>
            <a:off x="5505319" y="987425"/>
            <a:ext cx="5833242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1371600" y="3033286"/>
            <a:ext cx="3932237" cy="2835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371600" y="2112264"/>
            <a:ext cx="4846320" cy="39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766560" y="2112265"/>
            <a:ext cx="4846320" cy="395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2"/>
          </p:nvPr>
        </p:nvSpPr>
        <p:spPr>
          <a:xfrm>
            <a:off x="1371600" y="3018472"/>
            <a:ext cx="4841076" cy="310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3"/>
          </p:nvPr>
        </p:nvSpPr>
        <p:spPr>
          <a:xfrm>
            <a:off x="6766560" y="2112264"/>
            <a:ext cx="484632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4"/>
          </p:nvPr>
        </p:nvSpPr>
        <p:spPr>
          <a:xfrm>
            <a:off x="6766560" y="3018471"/>
            <a:ext cx="4841076" cy="3104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‹N›</a:t>
            </a:fld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0">
                <a:srgbClr val="10CF9B">
                  <a:alpha val="27843"/>
                </a:srgbClr>
              </a:gs>
              <a:gs pos="14000">
                <a:srgbClr val="10CF9B">
                  <a:alpha val="27843"/>
                </a:srgbClr>
              </a:gs>
              <a:gs pos="100000">
                <a:srgbClr val="7CCA62">
                  <a:alpha val="84705"/>
                </a:srgbClr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Google Shape;7;p1"/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0">
                <a:srgbClr val="4FCEFF">
                  <a:alpha val="54901"/>
                </a:srgbClr>
              </a:gs>
              <a:gs pos="9000">
                <a:srgbClr val="4FCEFF">
                  <a:alpha val="54901"/>
                </a:srgbClr>
              </a:gs>
              <a:gs pos="99000">
                <a:schemeClr val="accent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87" name="Google Shape;87;p13" descr="Vista de un lago rodeado de montañ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7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/>
          <p:nvPr/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2000">
                <a:srgbClr val="000000">
                  <a:alpha val="22745"/>
                </a:srgbClr>
              </a:gs>
              <a:gs pos="100000">
                <a:srgbClr val="000000">
                  <a:alpha val="35686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887123" y="1512052"/>
            <a:ext cx="10683554" cy="2154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Gill Sans"/>
              <a:buNone/>
            </a:pPr>
            <a:r>
              <a:rPr lang="es-ES">
                <a:solidFill>
                  <a:srgbClr val="FFFF00"/>
                </a:solidFill>
              </a:rPr>
              <a:t>VERS LA MAISON COMMUNE</a:t>
            </a:r>
            <a:br>
              <a:rPr lang="es-ES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1916723" y="3517129"/>
            <a:ext cx="8044961" cy="1466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40"/>
              <a:buNone/>
            </a:pPr>
            <a:r>
              <a:rPr lang="es-ES" sz="4440" b="1">
                <a:solidFill>
                  <a:srgbClr val="FFFF00"/>
                </a:solidFill>
              </a:rPr>
              <a:t>AVEC CLARET ET PARÍS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endParaRPr sz="1480" b="1">
              <a:solidFill>
                <a:schemeClr val="lt1"/>
              </a:solidFill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8250299" y="0"/>
            <a:ext cx="49365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0" i="0" u="none" strike="noStrike" cap="none">
                <a:solidFill>
                  <a:srgbClr val="07674D"/>
                </a:solidFill>
                <a:latin typeface="Gill Sans"/>
                <a:ea typeface="Gill Sans"/>
                <a:cs typeface="Gill Sans"/>
                <a:sym typeface="Gill Sans"/>
              </a:rPr>
              <a:t>28 DE NOVIEMBRE 2020</a:t>
            </a:r>
            <a:endParaRPr sz="2800" b="0" i="0" u="none" strike="noStrike" cap="none">
              <a:solidFill>
                <a:srgbClr val="07674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2" name="Google Shape;92;p13" descr="Imagen que contiene Text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4358" y="5671760"/>
            <a:ext cx="4285432" cy="1344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4" name="Google Shape;234;p22"/>
          <p:cNvSpPr/>
          <p:nvPr/>
        </p:nvSpPr>
        <p:spPr>
          <a:xfrm rot="10800000" flipH="1">
            <a:off x="-2" y="0"/>
            <a:ext cx="12192002" cy="2838735"/>
          </a:xfrm>
          <a:prstGeom prst="rect">
            <a:avLst/>
          </a:prstGeom>
          <a:gradFill>
            <a:gsLst>
              <a:gs pos="0">
                <a:schemeClr val="accent6"/>
              </a:gs>
              <a:gs pos="8000">
                <a:schemeClr val="accent6"/>
              </a:gs>
              <a:gs pos="100000">
                <a:srgbClr val="7CCA62">
                  <a:alpha val="89803"/>
                </a:srgbClr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5" name="Google Shape;235;p22"/>
          <p:cNvSpPr/>
          <p:nvPr/>
        </p:nvSpPr>
        <p:spPr>
          <a:xfrm rot="10800000" flipH="1">
            <a:off x="6095999" y="-429"/>
            <a:ext cx="6096000" cy="2827736"/>
          </a:xfrm>
          <a:prstGeom prst="rect">
            <a:avLst/>
          </a:prstGeom>
          <a:gradFill>
            <a:gsLst>
              <a:gs pos="0">
                <a:srgbClr val="AFDF9F">
                  <a:alpha val="0"/>
                </a:srgbClr>
              </a:gs>
              <a:gs pos="99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6" name="Google Shape;236;p22"/>
          <p:cNvSpPr/>
          <p:nvPr/>
        </p:nvSpPr>
        <p:spPr>
          <a:xfrm rot="10800000" flipH="1">
            <a:off x="0" y="0"/>
            <a:ext cx="7294728" cy="2838736"/>
          </a:xfrm>
          <a:prstGeom prst="rect">
            <a:avLst/>
          </a:prstGeom>
          <a:gradFill>
            <a:gsLst>
              <a:gs pos="0">
                <a:srgbClr val="A5C249">
                  <a:alpha val="42745"/>
                </a:srgbClr>
              </a:gs>
              <a:gs pos="52999">
                <a:srgbClr val="7CCA62">
                  <a:alpha val="0"/>
                </a:srgbClr>
              </a:gs>
              <a:gs pos="100000">
                <a:srgbClr val="7CCA62">
                  <a:alpha val="0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37" name="Google Shape;237;p22" descr="Imagen que contiene hecho de madera, estructuras metálicas, puerta, mader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20803" t="30564" r="12918" b="19533"/>
          <a:stretch/>
        </p:blipFill>
        <p:spPr>
          <a:xfrm>
            <a:off x="-2" y="2827308"/>
            <a:ext cx="5338237" cy="401926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2"/>
          <p:cNvSpPr txBox="1"/>
          <p:nvPr/>
        </p:nvSpPr>
        <p:spPr>
          <a:xfrm>
            <a:off x="6095998" y="140367"/>
            <a:ext cx="62369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PAUVRETE EVANGELIQUE</a:t>
            </a:r>
            <a:endParaRPr sz="320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9" name="Google Shape;239;p22"/>
          <p:cNvSpPr/>
          <p:nvPr/>
        </p:nvSpPr>
        <p:spPr>
          <a:xfrm>
            <a:off x="7294728" y="725142"/>
            <a:ext cx="4274905" cy="2063089"/>
          </a:xfrm>
          <a:prstGeom prst="ellipse">
            <a:avLst/>
          </a:prstGeom>
          <a:solidFill>
            <a:srgbClr val="FFC000">
              <a:alpha val="5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es-ES" sz="2000" b="1" dirty="0" err="1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Attitude</a:t>
            </a:r>
            <a:r>
              <a:rPr lang="es-ES" sz="2000" b="1" dirty="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2000" b="1" dirty="0" err="1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profonde</a:t>
            </a:r>
            <a:r>
              <a:rPr lang="es-ES" sz="2000" b="1" dirty="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 du </a:t>
            </a:r>
            <a:r>
              <a:rPr lang="es-ES" sz="2000" b="1" dirty="0" err="1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coeur</a:t>
            </a:r>
            <a:endParaRPr sz="2000" b="1" dirty="0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es-ES" sz="2000" b="1" dirty="0" err="1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Amour</a:t>
            </a:r>
            <a:r>
              <a:rPr lang="es-ES" sz="2000" b="1" dirty="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2000" b="1" dirty="0" err="1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au</a:t>
            </a:r>
            <a:r>
              <a:rPr lang="es-ES" sz="2000" b="1" dirty="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2000" b="1" dirty="0" err="1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Christ</a:t>
            </a:r>
            <a:r>
              <a:rPr lang="es-ES" sz="2000" b="1" dirty="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2000" b="1" dirty="0" err="1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pauvre</a:t>
            </a:r>
            <a:r>
              <a:rPr lang="es-ES" sz="2000" b="1" dirty="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 et </a:t>
            </a:r>
            <a:r>
              <a:rPr lang="es-ES" sz="2000" b="1" dirty="0" err="1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missionsaire</a:t>
            </a:r>
            <a:endParaRPr sz="2000" b="1" dirty="0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</a:t>
            </a:r>
            <a:r>
              <a:rPr lang="es-ES" sz="1400" b="1" dirty="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DC 2017 n 11</a:t>
            </a:r>
            <a:endParaRPr sz="1800" b="1" dirty="0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40" name="Google Shape;240;p22"/>
          <p:cNvGrpSpPr/>
          <p:nvPr/>
        </p:nvGrpSpPr>
        <p:grpSpPr>
          <a:xfrm>
            <a:off x="5266963" y="3285144"/>
            <a:ext cx="6748876" cy="3016128"/>
            <a:chOff x="1155" y="232925"/>
            <a:chExt cx="6748876" cy="3016128"/>
          </a:xfrm>
        </p:grpSpPr>
        <p:sp>
          <p:nvSpPr>
            <p:cNvPr id="241" name="Google Shape;241;p22"/>
            <p:cNvSpPr/>
            <p:nvPr/>
          </p:nvSpPr>
          <p:spPr>
            <a:xfrm>
              <a:off x="1155" y="232925"/>
              <a:ext cx="754032" cy="754032"/>
            </a:xfrm>
            <a:prstGeom prst="chord">
              <a:avLst>
                <a:gd name="adj1" fmla="val 4800000"/>
                <a:gd name="adj2" fmla="val 16800000"/>
              </a:avLst>
            </a:prstGeom>
            <a:solidFill>
              <a:srgbClr val="CAE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2"/>
            <p:cNvSpPr/>
            <p:nvPr/>
          </p:nvSpPr>
          <p:spPr>
            <a:xfrm>
              <a:off x="76558" y="308328"/>
              <a:ext cx="603225" cy="603225"/>
            </a:xfrm>
            <a:prstGeom prst="pie">
              <a:avLst>
                <a:gd name="adj1" fmla="val 12600000"/>
                <a:gd name="adj2" fmla="val 16200000"/>
              </a:avLst>
            </a:prstGeom>
            <a:solidFill>
              <a:srgbClr val="0DCF99"/>
            </a:solidFill>
            <a:ln w="12700" cap="flat" cmpd="sng">
              <a:solidFill>
                <a:srgbClr val="0DCF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2"/>
            <p:cNvSpPr/>
            <p:nvPr/>
          </p:nvSpPr>
          <p:spPr>
            <a:xfrm rot="-5400000">
              <a:off x="-865981" y="1929497"/>
              <a:ext cx="2186693" cy="452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2"/>
            <p:cNvSpPr txBox="1"/>
            <p:nvPr/>
          </p:nvSpPr>
          <p:spPr>
            <a:xfrm rot="-5400000">
              <a:off x="-865981" y="1929497"/>
              <a:ext cx="2186693" cy="452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674D"/>
                </a:buClr>
                <a:buSzPts val="3000"/>
                <a:buFont typeface="Gill Sans"/>
                <a:buNone/>
              </a:pPr>
              <a:r>
                <a:rPr lang="es-ES" sz="3000" b="1">
                  <a:solidFill>
                    <a:srgbClr val="07674D"/>
                  </a:solidFill>
                  <a:latin typeface="Gill Sans"/>
                  <a:ea typeface="Gill Sans"/>
                  <a:cs typeface="Gill Sans"/>
                  <a:sym typeface="Gill Sans"/>
                </a:rPr>
                <a:t>AMOUR</a:t>
              </a:r>
              <a:endParaRPr sz="3000" b="1">
                <a:solidFill>
                  <a:srgbClr val="07674D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5" name="Google Shape;245;p22"/>
            <p:cNvSpPr/>
            <p:nvPr/>
          </p:nvSpPr>
          <p:spPr>
            <a:xfrm>
              <a:off x="528978" y="232925"/>
              <a:ext cx="1629674" cy="3016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2"/>
            <p:cNvSpPr txBox="1"/>
            <p:nvPr/>
          </p:nvSpPr>
          <p:spPr>
            <a:xfrm>
              <a:off x="528978" y="232925"/>
              <a:ext cx="1629674" cy="3016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2200"/>
                <a:buFont typeface="Gill Sans"/>
                <a:buNone/>
              </a:pPr>
              <a:r>
                <a:rPr lang="es-ES" sz="2200" b="1">
                  <a:solidFill>
                    <a:srgbClr val="FFC000"/>
                  </a:solidFill>
                  <a:latin typeface="Gill Sans"/>
                  <a:ea typeface="Gill Sans"/>
                  <a:cs typeface="Gill Sans"/>
                  <a:sym typeface="Gill Sans"/>
                </a:rPr>
                <a:t>Appel de Dieu</a:t>
              </a:r>
              <a:endParaRPr sz="2200" b="1">
                <a:solidFill>
                  <a:srgbClr val="FFC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7" name="Google Shape;247;p22"/>
            <p:cNvSpPr/>
            <p:nvPr/>
          </p:nvSpPr>
          <p:spPr>
            <a:xfrm>
              <a:off x="2407190" y="232925"/>
              <a:ext cx="754032" cy="754032"/>
            </a:xfrm>
            <a:prstGeom prst="chord">
              <a:avLst>
                <a:gd name="adj1" fmla="val 4800000"/>
                <a:gd name="adj2" fmla="val 16800000"/>
              </a:avLst>
            </a:prstGeom>
            <a:solidFill>
              <a:srgbClr val="CAE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2"/>
            <p:cNvSpPr/>
            <p:nvPr/>
          </p:nvSpPr>
          <p:spPr>
            <a:xfrm>
              <a:off x="2482593" y="308328"/>
              <a:ext cx="603225" cy="603225"/>
            </a:xfrm>
            <a:prstGeom prst="pie">
              <a:avLst>
                <a:gd name="adj1" fmla="val 9000000"/>
                <a:gd name="adj2" fmla="val 16200000"/>
              </a:avLst>
            </a:prstGeom>
            <a:solidFill>
              <a:srgbClr val="2CD754"/>
            </a:solidFill>
            <a:ln w="12700" cap="flat" cmpd="sng">
              <a:solidFill>
                <a:srgbClr val="2CD75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2"/>
            <p:cNvSpPr/>
            <p:nvPr/>
          </p:nvSpPr>
          <p:spPr>
            <a:xfrm rot="-5400000">
              <a:off x="1540053" y="1929497"/>
              <a:ext cx="2186693" cy="452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2"/>
            <p:cNvSpPr txBox="1"/>
            <p:nvPr/>
          </p:nvSpPr>
          <p:spPr>
            <a:xfrm rot="-5400000">
              <a:off x="1540053" y="1929497"/>
              <a:ext cx="2186693" cy="452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000"/>
                <a:buFont typeface="Gill Sans"/>
                <a:buNone/>
              </a:pPr>
              <a:r>
                <a:rPr lang="es-ES" sz="3000" b="1">
                  <a:solidFill>
                    <a:srgbClr val="00B050"/>
                  </a:solidFill>
                  <a:latin typeface="Gill Sans"/>
                  <a:ea typeface="Gill Sans"/>
                  <a:cs typeface="Gill Sans"/>
                  <a:sym typeface="Gill Sans"/>
                </a:rPr>
                <a:t>JOIE</a:t>
              </a:r>
              <a:endParaRPr sz="3000" b="1">
                <a:solidFill>
                  <a:srgbClr val="00B05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1" name="Google Shape;251;p22"/>
            <p:cNvSpPr/>
            <p:nvPr/>
          </p:nvSpPr>
          <p:spPr>
            <a:xfrm>
              <a:off x="2935013" y="232925"/>
              <a:ext cx="1508064" cy="3016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2"/>
            <p:cNvSpPr txBox="1"/>
            <p:nvPr/>
          </p:nvSpPr>
          <p:spPr>
            <a:xfrm>
              <a:off x="2935013" y="232925"/>
              <a:ext cx="1508064" cy="3016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674D"/>
                </a:buClr>
                <a:buSzPts val="2200"/>
                <a:buFont typeface="Gill Sans"/>
                <a:buNone/>
              </a:pPr>
              <a:r>
                <a:rPr lang="es-ES" sz="2200" b="1">
                  <a:solidFill>
                    <a:srgbClr val="07674D"/>
                  </a:solidFill>
                  <a:latin typeface="Gill Sans"/>
                  <a:ea typeface="Gill Sans"/>
                  <a:cs typeface="Gill Sans"/>
                  <a:sym typeface="Gill Sans"/>
                </a:rPr>
                <a:t>Simplicité</a:t>
              </a:r>
              <a:r>
                <a:rPr lang="es-ES" sz="2200">
                  <a:solidFill>
                    <a:srgbClr val="07674D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lang="es-ES" sz="2200" b="1">
                  <a:solidFill>
                    <a:srgbClr val="07674D"/>
                  </a:solidFill>
                  <a:latin typeface="Gill Sans"/>
                  <a:ea typeface="Gill Sans"/>
                  <a:cs typeface="Gill Sans"/>
                  <a:sym typeface="Gill Sans"/>
                </a:rPr>
                <a:t>de</a:t>
              </a:r>
              <a:r>
                <a:rPr lang="es-ES" sz="2200">
                  <a:solidFill>
                    <a:srgbClr val="07674D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lang="es-ES" sz="2200" b="1">
                  <a:solidFill>
                    <a:srgbClr val="07674D"/>
                  </a:solidFill>
                  <a:latin typeface="Gill Sans"/>
                  <a:ea typeface="Gill Sans"/>
                  <a:cs typeface="Gill Sans"/>
                  <a:sym typeface="Gill Sans"/>
                </a:rPr>
                <a:t>Vie</a:t>
              </a:r>
              <a:endParaRPr sz="2200" b="1">
                <a:solidFill>
                  <a:srgbClr val="07674D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3" name="Google Shape;253;p22"/>
            <p:cNvSpPr/>
            <p:nvPr/>
          </p:nvSpPr>
          <p:spPr>
            <a:xfrm>
              <a:off x="4691615" y="232925"/>
              <a:ext cx="754032" cy="754032"/>
            </a:xfrm>
            <a:prstGeom prst="chord">
              <a:avLst>
                <a:gd name="adj1" fmla="val 4800000"/>
                <a:gd name="adj2" fmla="val 16800000"/>
              </a:avLst>
            </a:prstGeom>
            <a:solidFill>
              <a:srgbClr val="CAE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2"/>
            <p:cNvSpPr/>
            <p:nvPr/>
          </p:nvSpPr>
          <p:spPr>
            <a:xfrm>
              <a:off x="4767018" y="308328"/>
              <a:ext cx="603225" cy="603225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7ACA5F"/>
            </a:solidFill>
            <a:ln w="12700" cap="flat" cmpd="sng">
              <a:solidFill>
                <a:srgbClr val="7ACA5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2"/>
            <p:cNvSpPr/>
            <p:nvPr/>
          </p:nvSpPr>
          <p:spPr>
            <a:xfrm rot="-5400000">
              <a:off x="3824478" y="1929497"/>
              <a:ext cx="2186693" cy="452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2"/>
            <p:cNvSpPr txBox="1"/>
            <p:nvPr/>
          </p:nvSpPr>
          <p:spPr>
            <a:xfrm rot="-5400000">
              <a:off x="3824478" y="1929497"/>
              <a:ext cx="2186693" cy="452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3000"/>
                <a:buFont typeface="Gill Sans"/>
                <a:buNone/>
              </a:pPr>
              <a:r>
                <a:rPr lang="es-ES" sz="3000" b="1">
                  <a:solidFill>
                    <a:srgbClr val="FFC000"/>
                  </a:solidFill>
                  <a:latin typeface="Gill Sans"/>
                  <a:ea typeface="Gill Sans"/>
                  <a:cs typeface="Gill Sans"/>
                  <a:sym typeface="Gill Sans"/>
                </a:rPr>
                <a:t>JUSTICE</a:t>
              </a:r>
              <a:endParaRPr sz="3000" b="1">
                <a:solidFill>
                  <a:srgbClr val="FFC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7" name="Google Shape;257;p22"/>
            <p:cNvSpPr/>
            <p:nvPr/>
          </p:nvSpPr>
          <p:spPr>
            <a:xfrm>
              <a:off x="5219437" y="232925"/>
              <a:ext cx="1530594" cy="3016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2"/>
            <p:cNvSpPr txBox="1"/>
            <p:nvPr/>
          </p:nvSpPr>
          <p:spPr>
            <a:xfrm>
              <a:off x="5219437" y="232925"/>
              <a:ext cx="1530594" cy="3016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9CA2"/>
                </a:buClr>
                <a:buSzPts val="2200"/>
                <a:buFont typeface="Gill Sans"/>
                <a:buNone/>
              </a:pPr>
              <a:r>
                <a:rPr lang="es-ES" sz="2200" b="1">
                  <a:solidFill>
                    <a:srgbClr val="089CA2"/>
                  </a:solidFill>
                  <a:latin typeface="Gill Sans"/>
                  <a:ea typeface="Gill Sans"/>
                  <a:cs typeface="Gill Sans"/>
                  <a:sym typeface="Gill Sans"/>
                </a:rPr>
                <a:t>Solidarité avec les Pauvres</a:t>
              </a:r>
              <a:endParaRPr sz="2200" b="1">
                <a:solidFill>
                  <a:srgbClr val="089CA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59" name="Google Shape;259;p22"/>
          <p:cNvSpPr txBox="1"/>
          <p:nvPr/>
        </p:nvSpPr>
        <p:spPr>
          <a:xfrm>
            <a:off x="172016" y="140367"/>
            <a:ext cx="4535785" cy="25237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Calibri"/>
              </a:rPr>
              <a:t>...</a:t>
            </a:r>
            <a:r>
              <a:rPr lang="es-ES" sz="1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en </a:t>
            </a:r>
            <a:r>
              <a:rPr lang="es-ES" sz="18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accord</a:t>
            </a:r>
            <a:r>
              <a:rPr lang="es-ES" sz="1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 </a:t>
            </a:r>
            <a:r>
              <a:rPr lang="es-ES" sz="18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avec</a:t>
            </a:r>
            <a:r>
              <a:rPr lang="es-ES" sz="1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 un </a:t>
            </a:r>
            <a:r>
              <a:rPr lang="es-ES" sz="18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style</a:t>
            </a:r>
            <a:r>
              <a:rPr lang="es-ES" sz="1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 de vie </a:t>
            </a:r>
            <a:r>
              <a:rPr lang="es-ES" sz="18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prophétique</a:t>
            </a:r>
            <a:r>
              <a:rPr lang="es-ES" sz="1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 et </a:t>
            </a:r>
            <a:r>
              <a:rPr lang="es-ES" sz="18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contemplatif</a:t>
            </a:r>
            <a:r>
              <a:rPr lang="es-ES" sz="1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, </a:t>
            </a:r>
            <a:r>
              <a:rPr lang="es-ES" sz="18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capable</a:t>
            </a:r>
            <a:r>
              <a:rPr lang="es-ES" sz="1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 </a:t>
            </a:r>
            <a:r>
              <a:rPr lang="es-ES" sz="18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d’aider</a:t>
            </a:r>
            <a:r>
              <a:rPr lang="es-ES" sz="1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 à </a:t>
            </a:r>
            <a:r>
              <a:rPr lang="es-ES" sz="18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apprécier</a:t>
            </a:r>
            <a:r>
              <a:rPr lang="es-ES" sz="1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 </a:t>
            </a:r>
            <a:r>
              <a:rPr lang="es-ES" sz="18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profondément</a:t>
            </a:r>
            <a:r>
              <a:rPr lang="es-ES" sz="1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 les </a:t>
            </a:r>
            <a:r>
              <a:rPr lang="es-ES" sz="18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choses</a:t>
            </a:r>
            <a:r>
              <a:rPr lang="es-ES" sz="1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 </a:t>
            </a:r>
            <a:r>
              <a:rPr lang="es-ES" sz="18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sans</a:t>
            </a:r>
            <a:r>
              <a:rPr lang="es-ES" sz="1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 </a:t>
            </a:r>
            <a:r>
              <a:rPr lang="es-ES" sz="18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être</a:t>
            </a:r>
            <a:r>
              <a:rPr lang="es-ES" sz="1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 </a:t>
            </a:r>
            <a:r>
              <a:rPr lang="es-ES" sz="18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obsédé</a:t>
            </a:r>
            <a:r>
              <a:rPr lang="es-ES" sz="1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 par la </a:t>
            </a:r>
            <a:r>
              <a:rPr lang="es-ES" sz="18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consommation</a:t>
            </a:r>
            <a:r>
              <a:rPr lang="es-ES" sz="1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.. </a:t>
            </a:r>
            <a:endParaRPr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 panose="020B0604020202020204" charset="0"/>
              <a:ea typeface="+mn-ea"/>
              <a:cs typeface="+mn-c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                                                        </a:t>
            </a:r>
            <a:r>
              <a:rPr lang="es-ES" sz="1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604020202020204" charset="0"/>
                <a:ea typeface="+mn-ea"/>
                <a:cs typeface="+mn-cs"/>
                <a:sym typeface="Gill Sans"/>
              </a:rPr>
              <a:t>LS 222</a:t>
            </a:r>
            <a:endParaRPr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 panose="020B0604020202020204" charset="0"/>
              <a:ea typeface="+mn-ea"/>
              <a:cs typeface="+mn-cs"/>
              <a:sym typeface="Gill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92D05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0" name="Google Shape;260;p22"/>
          <p:cNvSpPr txBox="1"/>
          <p:nvPr/>
        </p:nvSpPr>
        <p:spPr>
          <a:xfrm>
            <a:off x="-2" y="6173465"/>
            <a:ext cx="12192000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La </a:t>
            </a:r>
            <a:r>
              <a:rPr lang="es-ES" sz="20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pauvreté</a:t>
            </a:r>
            <a:r>
              <a:rPr lang="es-ES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 </a:t>
            </a:r>
            <a:r>
              <a:rPr lang="es-ES" sz="20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est</a:t>
            </a:r>
            <a:r>
              <a:rPr lang="es-ES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 le </a:t>
            </a:r>
            <a:r>
              <a:rPr lang="es-ES" sz="20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résultat</a:t>
            </a:r>
            <a:r>
              <a:rPr lang="es-ES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 </a:t>
            </a:r>
            <a:r>
              <a:rPr lang="es-ES" sz="20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d’une</a:t>
            </a:r>
            <a:r>
              <a:rPr lang="es-ES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 </a:t>
            </a:r>
            <a:r>
              <a:rPr lang="es-ES" sz="20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expérience</a:t>
            </a:r>
            <a:r>
              <a:rPr lang="es-ES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 de la </a:t>
            </a:r>
            <a:r>
              <a:rPr lang="es-ES" sz="20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rencontre</a:t>
            </a:r>
            <a:r>
              <a:rPr lang="es-ES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 </a:t>
            </a:r>
            <a:r>
              <a:rPr lang="es-ES" sz="20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avec</a:t>
            </a:r>
            <a:r>
              <a:rPr lang="es-ES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 </a:t>
            </a:r>
            <a:r>
              <a:rPr lang="es-ES" sz="20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Dieu</a:t>
            </a:r>
            <a:r>
              <a:rPr lang="es-ES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 </a:t>
            </a:r>
            <a:r>
              <a:rPr lang="es-ES" sz="20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capable</a:t>
            </a:r>
            <a:r>
              <a:rPr lang="es-ES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 de </a:t>
            </a:r>
            <a:r>
              <a:rPr lang="es-ES" sz="20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conquérir</a:t>
            </a:r>
            <a:r>
              <a:rPr lang="es-ES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 le </a:t>
            </a:r>
            <a:r>
              <a:rPr lang="es-ES" sz="20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cœur</a:t>
            </a:r>
            <a:r>
              <a:rPr lang="es-ES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, la </a:t>
            </a:r>
            <a:r>
              <a:rPr lang="es-ES" sz="20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personne</a:t>
            </a:r>
            <a:r>
              <a:rPr lang="es-ES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 </a:t>
            </a:r>
            <a:r>
              <a:rPr lang="es-ES" sz="20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tout</a:t>
            </a:r>
            <a:r>
              <a:rPr lang="es-ES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 </a:t>
            </a:r>
            <a:r>
              <a:rPr lang="es-ES" sz="20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entière</a:t>
            </a:r>
            <a:r>
              <a:rPr lang="es-ES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 et la </a:t>
            </a:r>
            <a:r>
              <a:rPr lang="es-ES" sz="20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réalité</a:t>
            </a:r>
            <a:r>
              <a:rPr lang="es-ES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Gill Sans"/>
              </a:rPr>
              <a:t>. LS 222</a:t>
            </a:r>
            <a:endParaRPr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  <a:sym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"/>
          <p:cNvSpPr txBox="1">
            <a:spLocks noGrp="1"/>
          </p:cNvSpPr>
          <p:nvPr>
            <p:ph type="title"/>
          </p:nvPr>
        </p:nvSpPr>
        <p:spPr>
          <a:xfrm>
            <a:off x="347064" y="140608"/>
            <a:ext cx="6805174" cy="565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3600"/>
              <a:buFont typeface="Gill Sans"/>
              <a:buNone/>
            </a:pPr>
            <a:r>
              <a:rPr lang="es-ES" sz="3600">
                <a:solidFill>
                  <a:srgbClr val="993300"/>
                </a:solidFill>
              </a:rPr>
              <a:t>L’APPEL DE DIEU</a:t>
            </a:r>
            <a:endParaRPr sz="3600">
              <a:solidFill>
                <a:srgbClr val="993300"/>
              </a:solidFill>
            </a:endParaRPr>
          </a:p>
        </p:txBody>
      </p:sp>
      <p:pic>
        <p:nvPicPr>
          <p:cNvPr id="266" name="Google Shape;266;p23" descr="Imagen que contiene pasto, puesto, campo, pájaro&#10;&#10;Descripción generada automáticament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rcRect t="22145" b="22144"/>
          <a:stretch/>
        </p:blipFill>
        <p:spPr>
          <a:xfrm>
            <a:off x="7886029" y="-345688"/>
            <a:ext cx="4305971" cy="3597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67" name="Google Shape;267;p23"/>
          <p:cNvSpPr txBox="1">
            <a:spLocks noGrp="1"/>
          </p:cNvSpPr>
          <p:nvPr>
            <p:ph type="body" idx="1"/>
          </p:nvPr>
        </p:nvSpPr>
        <p:spPr>
          <a:xfrm>
            <a:off x="377232" y="1771099"/>
            <a:ext cx="4761268" cy="17043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86C"/>
              </a:buClr>
              <a:buSzPts val="1800"/>
              <a:buNone/>
            </a:pP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La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Pauvreté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se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réfère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à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Jésus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et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aux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Apôtres</a:t>
            </a:r>
            <a:endParaRPr sz="1800" i="1" kern="1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n-ea"/>
              <a:cs typeface="+mn-cs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La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Pauvreté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pour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édifier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,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renverser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,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grandir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dans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l’humilité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et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avancer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dans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la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sainteté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</a:t>
            </a:r>
            <a:r>
              <a:rPr lang="es-ES" sz="15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PC 370</a:t>
            </a:r>
            <a:endParaRPr sz="1500" i="1" kern="1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n-ea"/>
              <a:cs typeface="+mn-cs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La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pauvreté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est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la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corde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courte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et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mince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</a:t>
            </a:r>
            <a:r>
              <a:rPr lang="es-ES" sz="15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PC370</a:t>
            </a:r>
            <a:endParaRPr sz="1500" i="1" kern="1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n-ea"/>
              <a:cs typeface="+mn-cs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86C"/>
              </a:buClr>
              <a:buSzPts val="1800"/>
              <a:buNone/>
            </a:pP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Je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ne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dirai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ni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ne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ferai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jamais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rien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qui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ait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tendance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à la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richesse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, à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l’honneur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ou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aux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plaisirs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</a:t>
            </a:r>
            <a:r>
              <a:rPr lang="es-ES" sz="1800" i="1" kern="1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Prop</a:t>
            </a:r>
            <a:r>
              <a:rPr lang="es-ES" sz="18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. </a:t>
            </a:r>
            <a:r>
              <a:rPr lang="es-ES" sz="1500" i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EE 677</a:t>
            </a:r>
            <a:endParaRPr sz="1500" i="1" kern="1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n-ea"/>
              <a:cs typeface="+mn-cs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</p:txBody>
      </p:sp>
      <p:sp>
        <p:nvSpPr>
          <p:cNvPr id="268" name="Google Shape;268;p23"/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rPr>
              <a:t>PAUVRETE EVANGELIQUE- APPEL DE DIEU</a:t>
            </a:r>
            <a:endParaRPr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69" name="Google Shape;269;p23"/>
          <p:cNvSpPr txBox="1"/>
          <p:nvPr/>
        </p:nvSpPr>
        <p:spPr>
          <a:xfrm>
            <a:off x="5735115" y="4919007"/>
            <a:ext cx="634365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Je </a:t>
            </a:r>
            <a:r>
              <a:rPr lang="es-ES" sz="1800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voulais</a:t>
            </a: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plus </a:t>
            </a:r>
            <a:r>
              <a:rPr lang="es-ES" sz="1800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être</a:t>
            </a: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pauvre</a:t>
            </a: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avec</a:t>
            </a: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le </a:t>
            </a:r>
            <a:r>
              <a:rPr lang="es-ES" sz="1800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Christ</a:t>
            </a: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plutôt</a:t>
            </a: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que de </a:t>
            </a:r>
            <a:r>
              <a:rPr lang="es-ES" sz="1800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ne</a:t>
            </a: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pas</a:t>
            </a: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avoir</a:t>
            </a: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de </a:t>
            </a:r>
            <a:r>
              <a:rPr lang="es-ES" sz="1800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revenus</a:t>
            </a: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à </a:t>
            </a:r>
            <a:r>
              <a:rPr lang="es-ES" sz="1800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distribuer</a:t>
            </a: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aux</a:t>
            </a: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pauvres</a:t>
            </a: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MP 221</a:t>
            </a:r>
            <a:endParaRPr i="1" dirty="0">
              <a:solidFill>
                <a:srgbClr val="0075A2"/>
              </a:solidFill>
              <a:latin typeface="Gill Sans Nova" panose="020B0602020104020203" pitchFamily="34" charset="0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En </a:t>
            </a:r>
            <a:r>
              <a:rPr lang="es-ES" sz="1800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prenant</a:t>
            </a: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d’eux</a:t>
            </a: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(les </a:t>
            </a:r>
            <a:r>
              <a:rPr lang="es-ES" sz="1800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pauvres</a:t>
            </a: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) </a:t>
            </a:r>
            <a:r>
              <a:rPr lang="es-ES" sz="1800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leur</a:t>
            </a: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pauvreté</a:t>
            </a: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MP221</a:t>
            </a:r>
            <a:endParaRPr i="1" dirty="0">
              <a:solidFill>
                <a:srgbClr val="0075A2"/>
              </a:solidFill>
              <a:latin typeface="Gill Sans Nova" panose="020B0602020104020203" pitchFamily="34" charset="0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Je </a:t>
            </a:r>
            <a:r>
              <a:rPr lang="es-ES" sz="1800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n’ai</a:t>
            </a: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pas</a:t>
            </a: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d’autres</a:t>
            </a: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biens</a:t>
            </a: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dans</a:t>
            </a: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ce monde que la </a:t>
            </a:r>
            <a:r>
              <a:rPr lang="es-ES" sz="1800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Pauvreté</a:t>
            </a: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et la Croix de </a:t>
            </a:r>
            <a:r>
              <a:rPr lang="es-ES" sz="1800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mon</a:t>
            </a: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Seigneur</a:t>
            </a: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Jésus-Christ</a:t>
            </a:r>
            <a:r>
              <a:rPr lang="es-ES" sz="1800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Ep</a:t>
            </a:r>
            <a:r>
              <a:rPr lang="es-ES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i="1" dirty="0" err="1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MPEp</a:t>
            </a:r>
            <a:r>
              <a:rPr lang="es-ES" i="1" dirty="0">
                <a:solidFill>
                  <a:srgbClr val="0075A2"/>
                </a:solidFill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MP </a:t>
            </a:r>
            <a:endParaRPr i="1" dirty="0">
              <a:solidFill>
                <a:srgbClr val="0075A2"/>
              </a:solidFill>
              <a:latin typeface="Gill Sans Nova" panose="020B06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270" name="Google Shape;270;p23"/>
          <p:cNvSpPr txBox="1"/>
          <p:nvPr/>
        </p:nvSpPr>
        <p:spPr>
          <a:xfrm>
            <a:off x="156526" y="4576070"/>
            <a:ext cx="457373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1"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1"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/>
                <a:ea typeface="+mn-ea"/>
                <a:cs typeface="+mn-cs"/>
                <a:sym typeface="Gill Sans"/>
              </a:rPr>
              <a:t>La </a:t>
            </a:r>
            <a:r>
              <a:rPr lang="es-ES" sz="1600" b="1" i="1" kern="1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/>
                <a:ea typeface="+mn-ea"/>
                <a:cs typeface="+mn-cs"/>
                <a:sym typeface="Gill Sans"/>
              </a:rPr>
              <a:t>disparition</a:t>
            </a:r>
            <a:r>
              <a:rPr lang="es-ES" sz="1600" b="1" i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/>
                <a:ea typeface="+mn-ea"/>
                <a:cs typeface="+mn-cs"/>
                <a:sym typeface="Gill Sans"/>
              </a:rPr>
              <a:t> de </a:t>
            </a:r>
            <a:r>
              <a:rPr lang="es-ES" sz="1600" b="1" i="1" kern="1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/>
                <a:ea typeface="+mn-ea"/>
                <a:cs typeface="+mn-cs"/>
                <a:sym typeface="Gill Sans"/>
              </a:rPr>
              <a:t>l’humilité</a:t>
            </a:r>
            <a:r>
              <a:rPr lang="es-ES" sz="1600" b="1" i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/>
                <a:ea typeface="+mn-ea"/>
                <a:cs typeface="+mn-cs"/>
                <a:sym typeface="Gill Sans"/>
              </a:rPr>
              <a:t> </a:t>
            </a:r>
            <a:r>
              <a:rPr lang="es-ES" sz="1600" b="1" i="1" kern="1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/>
                <a:ea typeface="+mn-ea"/>
                <a:cs typeface="+mn-cs"/>
                <a:sym typeface="Gill Sans"/>
              </a:rPr>
              <a:t>chez</a:t>
            </a:r>
            <a:r>
              <a:rPr lang="es-ES" sz="1600" b="1" i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/>
                <a:ea typeface="+mn-ea"/>
                <a:cs typeface="+mn-cs"/>
                <a:sym typeface="Gill Sans"/>
              </a:rPr>
              <a:t> </a:t>
            </a:r>
            <a:r>
              <a:rPr lang="es-ES" sz="1600" b="1" i="1" kern="1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/>
                <a:ea typeface="+mn-ea"/>
                <a:cs typeface="+mn-cs"/>
                <a:sym typeface="Gill Sans"/>
              </a:rPr>
              <a:t>l'être</a:t>
            </a:r>
            <a:r>
              <a:rPr lang="es-ES" sz="1600" b="1" i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/>
                <a:ea typeface="+mn-ea"/>
                <a:cs typeface="+mn-cs"/>
                <a:sym typeface="Gill Sans"/>
              </a:rPr>
              <a:t> </a:t>
            </a:r>
            <a:r>
              <a:rPr lang="es-ES" sz="1600" b="1" i="1" kern="1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/>
                <a:ea typeface="+mn-ea"/>
                <a:cs typeface="+mn-cs"/>
                <a:sym typeface="Gill Sans"/>
              </a:rPr>
              <a:t>humain</a:t>
            </a:r>
            <a:r>
              <a:rPr lang="es-ES" sz="1600" b="1" i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/>
                <a:ea typeface="+mn-ea"/>
                <a:cs typeface="+mn-cs"/>
                <a:sym typeface="Gill Sans"/>
              </a:rPr>
              <a:t> porte </a:t>
            </a:r>
            <a:r>
              <a:rPr lang="es-ES" sz="1600" b="1" i="1" kern="1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/>
                <a:ea typeface="+mn-ea"/>
                <a:cs typeface="+mn-cs"/>
                <a:sym typeface="Gill Sans"/>
              </a:rPr>
              <a:t>préjudice</a:t>
            </a:r>
            <a:r>
              <a:rPr lang="es-ES" sz="1600" b="1" i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/>
                <a:ea typeface="+mn-ea"/>
                <a:cs typeface="+mn-cs"/>
                <a:sym typeface="Gill Sans"/>
              </a:rPr>
              <a:t> à la </a:t>
            </a:r>
            <a:r>
              <a:rPr lang="es-ES" sz="1600" b="1" i="1" kern="1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/>
                <a:ea typeface="+mn-ea"/>
                <a:cs typeface="+mn-cs"/>
                <a:sym typeface="Gill Sans"/>
              </a:rPr>
              <a:t>société</a:t>
            </a:r>
            <a:r>
              <a:rPr lang="es-ES" sz="1600" b="1" i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/>
                <a:ea typeface="+mn-ea"/>
                <a:cs typeface="+mn-cs"/>
                <a:sym typeface="Gill Sans"/>
              </a:rPr>
              <a:t> et à </a:t>
            </a:r>
            <a:r>
              <a:rPr lang="es-ES" sz="1600" b="1" i="1" kern="1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/>
                <a:ea typeface="+mn-ea"/>
                <a:cs typeface="+mn-cs"/>
                <a:sym typeface="Gill Sans"/>
              </a:rPr>
              <a:t>l’environnement</a:t>
            </a:r>
            <a:r>
              <a:rPr lang="es-ES" sz="1600" b="1" i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/>
                <a:ea typeface="+mn-ea"/>
                <a:cs typeface="+mn-cs"/>
                <a:sym typeface="Gill Sans"/>
              </a:rPr>
              <a:t>. </a:t>
            </a:r>
            <a:r>
              <a:rPr lang="es-ES" sz="1200" b="1" i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/>
                <a:ea typeface="+mn-ea"/>
                <a:cs typeface="+mn-cs"/>
                <a:sym typeface="Gill Sans"/>
              </a:rPr>
              <a:t>LS 224</a:t>
            </a:r>
            <a:endParaRPr sz="1200" b="1" i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/>
              <a:ea typeface="+mn-ea"/>
              <a:cs typeface="+mn-cs"/>
              <a:sym typeface="Gill Sans"/>
            </a:endParaRPr>
          </a:p>
        </p:txBody>
      </p:sp>
      <p:sp>
        <p:nvSpPr>
          <p:cNvPr id="271" name="Google Shape;271;p23"/>
          <p:cNvSpPr txBox="1"/>
          <p:nvPr/>
        </p:nvSpPr>
        <p:spPr>
          <a:xfrm>
            <a:off x="505324" y="3662865"/>
            <a:ext cx="10959845" cy="707886"/>
          </a:xfrm>
          <a:prstGeom prst="rect">
            <a:avLst/>
          </a:prstGeom>
          <a:solidFill>
            <a:srgbClr val="089CA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 err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Vivre</a:t>
            </a:r>
            <a:r>
              <a:rPr lang="es-ES" sz="2000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la </a:t>
            </a:r>
            <a:r>
              <a:rPr lang="es-ES" sz="2000" b="1" dirty="0" err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pauvreté</a:t>
            </a:r>
            <a:r>
              <a:rPr lang="es-ES" sz="2000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2000" b="1" dirty="0" err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comme</a:t>
            </a:r>
            <a:r>
              <a:rPr lang="es-ES" sz="2000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les </a:t>
            </a:r>
            <a:r>
              <a:rPr lang="es-ES" sz="2000" b="1" dirty="0" err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élus</a:t>
            </a:r>
            <a:r>
              <a:rPr lang="es-ES" sz="2000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de </a:t>
            </a:r>
            <a:r>
              <a:rPr lang="es-ES" sz="2000" b="1" dirty="0" err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Dieu</a:t>
            </a:r>
            <a:r>
              <a:rPr lang="es-ES" sz="2000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s-ES" sz="2000" b="1" dirty="0" err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ceux</a:t>
            </a:r>
            <a:r>
              <a:rPr lang="es-ES" sz="2000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qui </a:t>
            </a:r>
            <a:r>
              <a:rPr lang="es-ES" sz="2000" b="1" dirty="0" err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ont</a:t>
            </a:r>
            <a:r>
              <a:rPr lang="es-ES" sz="2000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2000" b="1" dirty="0" err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besoin</a:t>
            </a:r>
            <a:r>
              <a:rPr lang="es-ES" sz="2000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de </a:t>
            </a:r>
            <a:r>
              <a:rPr lang="es-ES" sz="2000" b="1" dirty="0" err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tout</a:t>
            </a:r>
            <a:r>
              <a:rPr lang="es-ES" sz="2000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et qui </a:t>
            </a:r>
            <a:r>
              <a:rPr lang="es-ES" sz="2000" b="1" dirty="0" err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attendent</a:t>
            </a:r>
            <a:r>
              <a:rPr lang="es-ES" sz="2000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2000" b="1" dirty="0" err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toujours</a:t>
            </a:r>
            <a:r>
              <a:rPr lang="es-ES" sz="2000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2000" b="1" dirty="0" err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tout</a:t>
            </a:r>
            <a:r>
              <a:rPr lang="es-ES" sz="2000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de Lui</a:t>
            </a:r>
            <a:endParaRPr sz="2000" b="1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2" name="Google Shape;272;p23"/>
          <p:cNvSpPr/>
          <p:nvPr/>
        </p:nvSpPr>
        <p:spPr>
          <a:xfrm>
            <a:off x="377232" y="1024250"/>
            <a:ext cx="22451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cap="none">
                <a:solidFill>
                  <a:srgbClr val="92D050"/>
                </a:solidFill>
                <a:latin typeface="Gill Sans"/>
                <a:ea typeface="Gill Sans"/>
                <a:cs typeface="Gill Sans"/>
                <a:sym typeface="Gill Sans"/>
              </a:rPr>
              <a:t>A.M.Claret</a:t>
            </a:r>
            <a:endParaRPr sz="3600" b="0" cap="none">
              <a:solidFill>
                <a:srgbClr val="92D05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3" name="Google Shape;273;p23"/>
          <p:cNvSpPr/>
          <p:nvPr/>
        </p:nvSpPr>
        <p:spPr>
          <a:xfrm>
            <a:off x="9046859" y="4462009"/>
            <a:ext cx="28370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kern="12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  <a:sym typeface="Gill Sans"/>
              </a:rPr>
              <a:t>M.A.PARÍS</a:t>
            </a:r>
            <a:endParaRPr sz="3600" kern="120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PAUVRETE EVANGÉLIQUE - SIMPLICITE DE VIE</a:t>
            </a:r>
            <a:endParaRPr sz="240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9" name="Google Shape;279;p24"/>
          <p:cNvSpPr txBox="1"/>
          <p:nvPr/>
        </p:nvSpPr>
        <p:spPr>
          <a:xfrm>
            <a:off x="108641" y="140607"/>
            <a:ext cx="7429583" cy="565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3600"/>
              <a:buFont typeface="Gill Sans"/>
              <a:buNone/>
            </a:pPr>
            <a:r>
              <a:rPr lang="es-ES" sz="3600" b="1" i="0" cap="none">
                <a:solidFill>
                  <a:srgbClr val="993300"/>
                </a:solidFill>
                <a:latin typeface="Gill Sans"/>
                <a:ea typeface="Gill Sans"/>
                <a:cs typeface="Gill Sans"/>
                <a:sym typeface="Gill Sans"/>
              </a:rPr>
              <a:t>SIMPLICI</a:t>
            </a:r>
            <a:r>
              <a:rPr lang="es-ES" sz="3600" b="1">
                <a:solidFill>
                  <a:srgbClr val="993300"/>
                </a:solidFill>
                <a:latin typeface="Gill Sans"/>
                <a:ea typeface="Gill Sans"/>
                <a:cs typeface="Gill Sans"/>
                <a:sym typeface="Gill Sans"/>
              </a:rPr>
              <a:t>TE</a:t>
            </a:r>
            <a:r>
              <a:rPr lang="es-ES" sz="3600" b="1" i="0" cap="none">
                <a:solidFill>
                  <a:srgbClr val="993300"/>
                </a:solidFill>
                <a:latin typeface="Gill Sans"/>
                <a:ea typeface="Gill Sans"/>
                <a:cs typeface="Gill Sans"/>
                <a:sym typeface="Gill Sans"/>
              </a:rPr>
              <a:t> DE VI</a:t>
            </a:r>
            <a:r>
              <a:rPr lang="es-ES" sz="3600" b="1">
                <a:solidFill>
                  <a:srgbClr val="993300"/>
                </a:solidFill>
                <a:latin typeface="Gill Sans"/>
                <a:ea typeface="Gill Sans"/>
                <a:cs typeface="Gill Sans"/>
                <a:sym typeface="Gill Sans"/>
              </a:rPr>
              <a:t>E</a:t>
            </a:r>
            <a:endParaRPr sz="3600" b="1" i="0" cap="none">
              <a:solidFill>
                <a:srgbClr val="9933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80" name="Google Shape;280;p24" descr="Una flor amarill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3896" y="2005368"/>
            <a:ext cx="3070167" cy="2302625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sp>
        <p:nvSpPr>
          <p:cNvPr id="281" name="Google Shape;281;p24"/>
          <p:cNvSpPr txBox="1"/>
          <p:nvPr/>
        </p:nvSpPr>
        <p:spPr>
          <a:xfrm>
            <a:off x="205210" y="736825"/>
            <a:ext cx="7016436" cy="13699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La simplicité nous permet de nous arrêter pour apprécier ce qui est petit, pour remercier des possibilités que la vie offre, sans nous attacher à ce que nous avons ni nous attrister de ce que nous ne possédons pas.</a:t>
            </a:r>
            <a:endParaRPr sz="180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                                                             </a:t>
            </a:r>
            <a:r>
              <a:rPr lang="es-ES" sz="1800" b="1" i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Ls 222</a:t>
            </a:r>
            <a:endParaRPr sz="160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2" name="Google Shape;282;p24"/>
          <p:cNvSpPr txBox="1"/>
          <p:nvPr/>
        </p:nvSpPr>
        <p:spPr>
          <a:xfrm>
            <a:off x="7221646" y="4206609"/>
            <a:ext cx="4845873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Je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fus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si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heureux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de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voir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la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maison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si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dépeuplée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,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qu’en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sautant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de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joie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je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disais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: «Vive la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Sainte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Pauvreté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mes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sœurs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... MP 164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Missionnaire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apostolique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-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Configuration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au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Christ</a:t>
            </a:r>
            <a:endParaRPr sz="1800" dirty="0">
              <a:solidFill>
                <a:srgbClr val="0568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Réformer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la vie, les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biens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, la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famille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,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avec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le plus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précis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et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absolument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nécessaire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... les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revenus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sont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des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pauvres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... PR 18</a:t>
            </a:r>
            <a:endParaRPr sz="1800" dirty="0">
              <a:solidFill>
                <a:srgbClr val="0568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9354966" y="3713221"/>
            <a:ext cx="28370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kern="12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  <a:sym typeface="Gill Sans"/>
              </a:rPr>
              <a:t>M.A.PARÍS</a:t>
            </a:r>
            <a:endParaRPr sz="3600" kern="1200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236828" y="3676618"/>
            <a:ext cx="28024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kern="1200" dirty="0" err="1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  <a:sym typeface="Gill Sans"/>
              </a:rPr>
              <a:t>A.M.Claret</a:t>
            </a:r>
            <a:endParaRPr sz="3600" kern="1200" dirty="0">
              <a:ln w="0"/>
              <a:solidFill>
                <a:schemeClr val="bg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85" name="Google Shape;285;p24"/>
          <p:cNvSpPr txBox="1"/>
          <p:nvPr/>
        </p:nvSpPr>
        <p:spPr>
          <a:xfrm>
            <a:off x="489324" y="4441430"/>
            <a:ext cx="5100000" cy="2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Je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n’avais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jamais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d’argent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sur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moi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, je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ne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voulais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pas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...</a:t>
            </a:r>
            <a:endParaRPr sz="1800" dirty="0">
              <a:solidFill>
                <a:srgbClr val="0767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Pour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tout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ce qui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regarde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ma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personne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je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serai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comme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avare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,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mais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je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serai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généreux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pour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les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amis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et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compagnons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et prodigue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pour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les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pauvres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et les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nécessiteux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.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Prop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. EE p.681</a:t>
            </a:r>
            <a:endParaRPr sz="1800" dirty="0">
              <a:solidFill>
                <a:srgbClr val="0767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Pour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ne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pas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être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pesant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, je vais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toujours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à </a:t>
            </a: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pied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.</a:t>
            </a:r>
            <a:endParaRPr sz="1800" dirty="0">
              <a:solidFill>
                <a:srgbClr val="0767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err="1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Prop</a:t>
            </a:r>
            <a:r>
              <a:rPr lang="es-ES" sz="1800" dirty="0">
                <a:solidFill>
                  <a:srgbClr val="076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. EE p.652</a:t>
            </a:r>
            <a:endParaRPr sz="1800" dirty="0">
              <a:solidFill>
                <a:srgbClr val="0767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8118635" y="40186"/>
            <a:ext cx="3804493" cy="2816747"/>
          </a:xfrm>
          <a:prstGeom prst="ellipse">
            <a:avLst/>
          </a:prstGeom>
          <a:solidFill>
            <a:srgbClr val="D8D8D8">
              <a:alpha val="5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kern="12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Vivre</a:t>
            </a:r>
            <a:r>
              <a:rPr lang="es-ES" sz="2000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du </a:t>
            </a:r>
            <a:r>
              <a:rPr lang="es-ES" sz="2000" kern="12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travail</a:t>
            </a:r>
            <a:r>
              <a:rPr lang="es-ES" sz="2000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...</a:t>
            </a:r>
            <a:endParaRPr sz="2000" kern="1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n-ea"/>
              <a:cs typeface="+mn-cs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       </a:t>
            </a:r>
            <a:r>
              <a:rPr lang="es-ES" sz="1600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Claret et París</a:t>
            </a:r>
            <a:endParaRPr sz="1600" kern="1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n-ea"/>
              <a:cs typeface="+mn-cs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                  </a:t>
            </a:r>
            <a:r>
              <a:rPr lang="es-ES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n-ea"/>
                <a:cs typeface="+mn-cs"/>
                <a:sym typeface="Calibri"/>
              </a:rPr>
              <a:t>MP 126,165</a:t>
            </a:r>
            <a:endParaRPr kern="1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n-ea"/>
              <a:cs typeface="+mn-cs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kern="1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  <a:sym typeface="Calibri"/>
              </a:rPr>
              <a:t>protéger</a:t>
            </a:r>
            <a:r>
              <a:rPr lang="es-ES" sz="16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  <a:sym typeface="Calibri"/>
              </a:rPr>
              <a:t> et </a:t>
            </a:r>
            <a:r>
              <a:rPr lang="es-ES" sz="1600" kern="1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  <a:sym typeface="Calibri"/>
              </a:rPr>
              <a:t>motiver</a:t>
            </a:r>
            <a:r>
              <a:rPr lang="es-ES" sz="16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  <a:sym typeface="Calibri"/>
              </a:rPr>
              <a:t> le </a:t>
            </a:r>
            <a:r>
              <a:rPr lang="es-ES" sz="1600" kern="1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  <a:sym typeface="Calibri"/>
              </a:rPr>
              <a:t>travail</a:t>
            </a:r>
            <a:r>
              <a:rPr lang="es-ES" sz="16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  <a:sym typeface="Calibri"/>
              </a:rPr>
              <a:t> </a:t>
            </a:r>
            <a:r>
              <a:rPr lang="es-ES" sz="1600" kern="1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  <a:sym typeface="Calibri"/>
              </a:rPr>
              <a:t>avec</a:t>
            </a:r>
            <a:r>
              <a:rPr lang="es-ES" sz="16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  <a:sym typeface="Calibri"/>
              </a:rPr>
              <a:t> </a:t>
            </a:r>
            <a:r>
              <a:rPr lang="es-ES" sz="1600" kern="1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  <a:sym typeface="Calibri"/>
              </a:rPr>
              <a:t>générosité</a:t>
            </a:r>
            <a:r>
              <a:rPr lang="es-ES" sz="16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  <a:sym typeface="Calibri"/>
              </a:rPr>
              <a:t> et </a:t>
            </a:r>
            <a:r>
              <a:rPr lang="es-ES" sz="1600" kern="1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  <a:sym typeface="Calibri"/>
              </a:rPr>
              <a:t>tendresse</a:t>
            </a:r>
            <a:r>
              <a:rPr lang="es-ES" sz="16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  <a:sym typeface="Calibri"/>
              </a:rPr>
              <a:t> </a:t>
            </a:r>
            <a:r>
              <a:rPr lang="es-ES" sz="1600" kern="1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  <a:sym typeface="Calibri"/>
              </a:rPr>
              <a:t>pour</a:t>
            </a:r>
            <a:r>
              <a:rPr lang="es-ES" sz="16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  <a:sym typeface="Calibri"/>
              </a:rPr>
              <a:t> </a:t>
            </a:r>
            <a:r>
              <a:rPr lang="es-ES" sz="1600" kern="1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  <a:sym typeface="Calibri"/>
              </a:rPr>
              <a:t>prendre</a:t>
            </a:r>
            <a:r>
              <a:rPr lang="es-ES" sz="16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  <a:sym typeface="Calibri"/>
              </a:rPr>
              <a:t> </a:t>
            </a:r>
            <a:r>
              <a:rPr lang="es-ES" sz="1600" kern="1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  <a:sym typeface="Calibri"/>
              </a:rPr>
              <a:t>soin</a:t>
            </a:r>
            <a:r>
              <a:rPr lang="es-ES" sz="16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  <a:sym typeface="Calibri"/>
              </a:rPr>
              <a:t> de ce monde que </a:t>
            </a:r>
            <a:r>
              <a:rPr lang="es-ES" sz="1600" kern="1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  <a:sym typeface="Calibri"/>
              </a:rPr>
              <a:t>Dieu</a:t>
            </a:r>
            <a:r>
              <a:rPr lang="es-ES" sz="16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  <a:sym typeface="Calibri"/>
              </a:rPr>
              <a:t> </a:t>
            </a:r>
            <a:r>
              <a:rPr lang="es-ES" sz="1600" kern="1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  <a:sym typeface="Calibri"/>
              </a:rPr>
              <a:t>nous</a:t>
            </a:r>
            <a:r>
              <a:rPr lang="es-ES" sz="16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  <a:sym typeface="Calibri"/>
              </a:rPr>
              <a:t> a confié. LS 242</a:t>
            </a:r>
            <a:endParaRPr sz="16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7" name="Google Shape;287;p24"/>
          <p:cNvSpPr txBox="1"/>
          <p:nvPr/>
        </p:nvSpPr>
        <p:spPr>
          <a:xfrm>
            <a:off x="283185" y="2565720"/>
            <a:ext cx="307016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1" dirty="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AVOIR DIEU COMME UNIQUE BIEN</a:t>
            </a:r>
            <a:endParaRPr sz="2000" dirty="0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25" descr="Imagen que contiene hombre, corbata, persona, interior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0385498">
            <a:off x="5445550" y="1226857"/>
            <a:ext cx="953195" cy="1412164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sp>
        <p:nvSpPr>
          <p:cNvPr id="292" name="Google Shape;292;p25"/>
          <p:cNvSpPr txBox="1"/>
          <p:nvPr/>
        </p:nvSpPr>
        <p:spPr>
          <a:xfrm>
            <a:off x="3608176" y="3874626"/>
            <a:ext cx="6627136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Servir les </a:t>
            </a:r>
            <a:r>
              <a:rPr lang="es-ES" sz="2400" b="1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pauvres</a:t>
            </a:r>
            <a:r>
              <a:rPr lang="es-ES" sz="2400" b="1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en les </a:t>
            </a:r>
            <a:r>
              <a:rPr lang="es-ES" sz="2400" b="1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honorant</a:t>
            </a:r>
            <a:r>
              <a:rPr lang="es-ES" sz="2400" b="1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...</a:t>
            </a:r>
            <a:endParaRPr sz="2400" b="1" i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3" name="Google Shape;293;p25"/>
          <p:cNvSpPr txBox="1"/>
          <p:nvPr/>
        </p:nvSpPr>
        <p:spPr>
          <a:xfrm>
            <a:off x="164838" y="77178"/>
            <a:ext cx="10502020" cy="66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3600"/>
              <a:buFont typeface="Gill Sans"/>
              <a:buNone/>
            </a:pPr>
            <a:r>
              <a:rPr lang="es-ES" sz="3600" b="1" kern="1200" cap="all" spc="700" dirty="0">
                <a:solidFill>
                  <a:srgbClr val="993300"/>
                </a:solidFill>
                <a:latin typeface="+mj-lt"/>
                <a:ea typeface="+mj-ea"/>
                <a:cs typeface="+mj-cs"/>
                <a:sym typeface="Gill Sans"/>
              </a:rPr>
              <a:t>SOLIDARITE AVEC LES PAUVRES</a:t>
            </a:r>
            <a:endParaRPr sz="3600" b="1" kern="1200" cap="all" spc="700" dirty="0">
              <a:solidFill>
                <a:srgbClr val="993300"/>
              </a:solidFill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294" name="Google Shape;294;p25"/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PAUVRETE EVANGÉLIQUE - SOLIDARITE AVEC LES PAUVRES</a:t>
            </a:r>
            <a:endParaRPr sz="24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5" name="Google Shape;295;p25"/>
          <p:cNvSpPr txBox="1"/>
          <p:nvPr/>
        </p:nvSpPr>
        <p:spPr>
          <a:xfrm>
            <a:off x="6632011" y="1212108"/>
            <a:ext cx="5334300" cy="1927200"/>
          </a:xfrm>
          <a:prstGeom prst="rect">
            <a:avLst/>
          </a:prstGeom>
          <a:solidFill>
            <a:srgbClr val="ECF2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Sur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l’urgence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de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prendre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soin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de la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planète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...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nous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devons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mettre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en place une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solidarité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universelle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...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avec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des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actions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holistiques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qui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confirment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que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l’être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humain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est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encore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capable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d’intervenir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positivement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puisqu’il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a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été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créé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pour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aimer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. Au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milieu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de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ses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limites,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surgissent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inévitablement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des gestes de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générosité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, de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solidarité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et de </a:t>
            </a:r>
            <a:r>
              <a:rPr lang="es-ES" sz="1600" b="1" dirty="0" err="1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soin</a:t>
            </a:r>
            <a:r>
              <a:rPr lang="es-ES" sz="1600" b="1" dirty="0">
                <a:solidFill>
                  <a:srgbClr val="387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. LS 14, 58</a:t>
            </a:r>
            <a:endParaRPr sz="1400" b="1" dirty="0">
              <a:solidFill>
                <a:srgbClr val="387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96" name="Google Shape;296;p25" descr="Imagen que contiene persona, sostener, alimentos, tabl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0076" y="3283527"/>
            <a:ext cx="1912564" cy="2376736"/>
          </a:xfrm>
          <a:prstGeom prst="rect">
            <a:avLst/>
          </a:prstGeom>
          <a:solidFill>
            <a:srgbClr val="ECECEC"/>
          </a:solidFill>
          <a:ln w="101600" cap="sq" cmpd="sng">
            <a:solidFill>
              <a:srgbClr val="FDFD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297" name="Google Shape;297;p25"/>
          <p:cNvSpPr txBox="1"/>
          <p:nvPr/>
        </p:nvSpPr>
        <p:spPr>
          <a:xfrm>
            <a:off x="79867" y="5170383"/>
            <a:ext cx="7950557" cy="118776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86C"/>
              </a:buClr>
              <a:buSzPts val="1800"/>
              <a:buFont typeface="Gill Sans"/>
              <a:buNone/>
            </a:pP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Travailler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pour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ses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frères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et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sœurs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, en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gardant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toujours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les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mains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ouvertes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, en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donnant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une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main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longue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selon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l’accord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communautaire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.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S'il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reste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quelque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chose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à la fin de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l’année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il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faut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le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donner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aux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pauvres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... Cons.1969</a:t>
            </a:r>
            <a:endParaRPr sz="1800" dirty="0">
              <a:solidFill>
                <a:srgbClr val="0568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5686C"/>
              </a:buClr>
              <a:buSzPts val="1800"/>
              <a:buFont typeface="Gill Sans"/>
              <a:buNone/>
            </a:pP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Éradiquer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les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maux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à la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lumière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de </a:t>
            </a:r>
            <a:r>
              <a:rPr lang="es-ES" sz="1800" dirty="0" err="1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l’Évangile</a:t>
            </a:r>
            <a:r>
              <a:rPr lang="es-ES" sz="1800" dirty="0">
                <a:solidFill>
                  <a:srgbClr val="056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... PR 39</a:t>
            </a:r>
            <a:endParaRPr sz="1800" dirty="0">
              <a:solidFill>
                <a:srgbClr val="0568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8" name="Google Shape;298;p25"/>
          <p:cNvSpPr txBox="1"/>
          <p:nvPr/>
        </p:nvSpPr>
        <p:spPr>
          <a:xfrm>
            <a:off x="39432" y="2326553"/>
            <a:ext cx="5570604" cy="1473300"/>
          </a:xfrm>
          <a:prstGeom prst="rect">
            <a:avLst/>
          </a:prstGeom>
          <a:solidFill>
            <a:srgbClr val="C8FB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Je </a:t>
            </a:r>
            <a:r>
              <a:rPr lang="es-ES" sz="1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suis</a:t>
            </a:r>
            <a:r>
              <a:rPr lang="es-E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très</a:t>
            </a:r>
            <a:r>
              <a:rPr lang="es-E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compatissant</a:t>
            </a:r>
            <a:r>
              <a:rPr lang="es-E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avec</a:t>
            </a:r>
            <a:r>
              <a:rPr lang="es-E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un </a:t>
            </a:r>
            <a:r>
              <a:rPr lang="es-ES" sz="1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cœur</a:t>
            </a:r>
            <a:r>
              <a:rPr lang="es-E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tendre</a:t>
            </a:r>
            <a:r>
              <a:rPr lang="es-E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... PC 9-10</a:t>
            </a:r>
            <a:endParaRPr sz="1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J’ai</a:t>
            </a:r>
            <a:r>
              <a:rPr lang="es-E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acheté</a:t>
            </a:r>
            <a:r>
              <a:rPr lang="es-E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une </a:t>
            </a:r>
            <a:r>
              <a:rPr lang="es-ES" sz="1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ferme</a:t>
            </a:r>
            <a:r>
              <a:rPr lang="es-E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pour</a:t>
            </a:r>
            <a:r>
              <a:rPr lang="es-E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les </a:t>
            </a:r>
            <a:r>
              <a:rPr lang="es-ES" sz="1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pauvres</a:t>
            </a:r>
            <a:r>
              <a:rPr lang="es-E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... PC 563</a:t>
            </a:r>
            <a:endParaRPr sz="1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Le plan de </a:t>
            </a:r>
            <a:r>
              <a:rPr lang="es-ES" sz="1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l’œuvre</a:t>
            </a:r>
            <a:r>
              <a:rPr lang="es-E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était</a:t>
            </a:r>
            <a:r>
              <a:rPr lang="es-E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d'accueillir</a:t>
            </a:r>
            <a:r>
              <a:rPr lang="es-E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les </a:t>
            </a:r>
            <a:r>
              <a:rPr lang="es-ES" sz="1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garçons</a:t>
            </a:r>
            <a:r>
              <a:rPr lang="es-E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et les </a:t>
            </a:r>
            <a:r>
              <a:rPr lang="es-ES" sz="1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filles</a:t>
            </a:r>
            <a:r>
              <a:rPr lang="es-E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... PC 564. Le </a:t>
            </a:r>
            <a:r>
              <a:rPr lang="es-ES" sz="1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Seigneur</a:t>
            </a:r>
            <a:r>
              <a:rPr lang="es-E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m’a</a:t>
            </a:r>
            <a:r>
              <a:rPr lang="es-E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donné</a:t>
            </a:r>
            <a:r>
              <a:rPr lang="es-E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un </a:t>
            </a:r>
            <a:r>
              <a:rPr lang="es-ES" sz="1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amour</a:t>
            </a:r>
            <a:r>
              <a:rPr lang="es-E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profond</a:t>
            </a:r>
            <a:r>
              <a:rPr lang="es-E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pour</a:t>
            </a:r>
            <a:r>
              <a:rPr lang="es-E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les </a:t>
            </a:r>
            <a:r>
              <a:rPr lang="es-ES" sz="1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pauvres</a:t>
            </a:r>
            <a:r>
              <a:rPr lang="es-E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PC 569</a:t>
            </a:r>
            <a:endParaRPr sz="1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00" name="Google Shape;300;p25" descr="Imagen que contiene hombre, ropa, vistiendo, fot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34372" y="3709052"/>
            <a:ext cx="777956" cy="1311784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sp>
        <p:nvSpPr>
          <p:cNvPr id="301" name="Google Shape;301;p25"/>
          <p:cNvSpPr txBox="1"/>
          <p:nvPr/>
        </p:nvSpPr>
        <p:spPr>
          <a:xfrm>
            <a:off x="179225" y="894998"/>
            <a:ext cx="4260900" cy="665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Témoignage</a:t>
            </a:r>
            <a:r>
              <a:rPr lang="es-ES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6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prophétique</a:t>
            </a:r>
            <a:r>
              <a:rPr lang="es-ES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de liberté </a:t>
            </a:r>
            <a:r>
              <a:rPr lang="es-ES" sz="16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face</a:t>
            </a:r>
            <a:r>
              <a:rPr lang="es-ES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6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aux</a:t>
            </a:r>
            <a:r>
              <a:rPr lang="es-ES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6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pouvoirs</a:t>
            </a:r>
            <a:r>
              <a:rPr lang="es-ES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et </a:t>
            </a:r>
            <a:r>
              <a:rPr lang="es-ES" sz="16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aux</a:t>
            </a:r>
            <a:r>
              <a:rPr lang="es-ES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6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biens</a:t>
            </a:r>
            <a:r>
              <a:rPr lang="es-ES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de ce monde</a:t>
            </a:r>
            <a:endParaRPr sz="1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2" name="Google Shape;302;p25"/>
          <p:cNvSpPr txBox="1"/>
          <p:nvPr/>
        </p:nvSpPr>
        <p:spPr>
          <a:xfrm>
            <a:off x="8249767" y="5660263"/>
            <a:ext cx="37422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rPr>
              <a:t>Tout</a:t>
            </a:r>
            <a:r>
              <a:rPr lang="es-ES" sz="24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rPr>
              <a:t> </a:t>
            </a:r>
            <a:r>
              <a:rPr lang="es-ES" sz="2400" b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rPr>
              <a:t>est</a:t>
            </a:r>
            <a:r>
              <a:rPr lang="es-ES" sz="24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rPr>
              <a:t> </a:t>
            </a:r>
            <a:r>
              <a:rPr lang="es-ES" sz="2400" b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rPr>
              <a:t>connecté</a:t>
            </a:r>
            <a:r>
              <a:rPr lang="es-ES" sz="24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rPr>
              <a:t>…</a:t>
            </a:r>
            <a:endParaRPr sz="24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rgbClr val="10CF9B">
                  <a:alpha val="27843"/>
                </a:srgbClr>
              </a:gs>
              <a:gs pos="14000">
                <a:srgbClr val="10CF9B">
                  <a:alpha val="27843"/>
                </a:srgbClr>
              </a:gs>
              <a:gs pos="100000">
                <a:srgbClr val="7CCA62">
                  <a:alpha val="84705"/>
                </a:srgbClr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8" name="Google Shape;308;p26"/>
          <p:cNvSpPr/>
          <p:nvPr/>
        </p:nvSpPr>
        <p:spPr>
          <a:xfrm flipH="1">
            <a:off x="4038599" y="6400799"/>
            <a:ext cx="8153398" cy="456772"/>
          </a:xfrm>
          <a:prstGeom prst="rect">
            <a:avLst/>
          </a:prstGeom>
          <a:gradFill>
            <a:gsLst>
              <a:gs pos="0">
                <a:srgbClr val="4FCEFF">
                  <a:alpha val="54901"/>
                </a:srgbClr>
              </a:gs>
              <a:gs pos="9000">
                <a:srgbClr val="4FCEFF">
                  <a:alpha val="54901"/>
                </a:srgbClr>
              </a:gs>
              <a:gs pos="99000">
                <a:schemeClr val="accent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9" name="Google Shape;309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0" name="Google Shape;310;p26"/>
          <p:cNvSpPr/>
          <p:nvPr/>
        </p:nvSpPr>
        <p:spPr>
          <a:xfrm flipH="1">
            <a:off x="8123337" y="-3"/>
            <a:ext cx="3611463" cy="6858000"/>
          </a:xfrm>
          <a:prstGeom prst="rect">
            <a:avLst/>
          </a:prstGeom>
          <a:gradFill>
            <a:gsLst>
              <a:gs pos="0">
                <a:srgbClr val="7CCA62">
                  <a:alpha val="76862"/>
                </a:srgbClr>
              </a:gs>
              <a:gs pos="100000">
                <a:srgbClr val="619EDE">
                  <a:alpha val="51764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1" name="Google Shape;311;p26"/>
          <p:cNvSpPr/>
          <p:nvPr/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0">
                <a:srgbClr val="009DD9">
                  <a:alpha val="68627"/>
                </a:srgbClr>
              </a:gs>
              <a:gs pos="22000">
                <a:srgbClr val="009DD9">
                  <a:alpha val="68627"/>
                </a:srgbClr>
              </a:gs>
              <a:gs pos="99000">
                <a:srgbClr val="10CF9B">
                  <a:alpha val="73725"/>
                </a:srgbClr>
              </a:gs>
              <a:gs pos="100000">
                <a:srgbClr val="10CF9B">
                  <a:alpha val="73725"/>
                </a:srgbClr>
              </a:gs>
            </a:gsLst>
            <a:lin ang="9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2" name="Google Shape;312;p26"/>
          <p:cNvSpPr/>
          <p:nvPr/>
        </p:nvSpPr>
        <p:spPr>
          <a:xfrm rot="5400000">
            <a:off x="8426853" y="-345671"/>
            <a:ext cx="3429002" cy="4120348"/>
          </a:xfrm>
          <a:prstGeom prst="rect">
            <a:avLst/>
          </a:prstGeom>
          <a:gradFill>
            <a:gsLst>
              <a:gs pos="0">
                <a:srgbClr val="7CCA62">
                  <a:alpha val="25882"/>
                </a:srgbClr>
              </a:gs>
              <a:gs pos="49000">
                <a:srgbClr val="276EBA">
                  <a:alpha val="0"/>
                </a:srgbClr>
              </a:gs>
              <a:gs pos="100000">
                <a:srgbClr val="276EBA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13" name="Google Shape;313;p26" descr="Imagen que contiene Interfaz de usuario gráfic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5343" r="10154" b="35474"/>
          <a:stretch/>
        </p:blipFill>
        <p:spPr>
          <a:xfrm>
            <a:off x="6597710" y="988013"/>
            <a:ext cx="4756162" cy="3068810"/>
          </a:xfrm>
          <a:custGeom>
            <a:avLst/>
            <a:gdLst/>
            <a:ahLst/>
            <a:cxnLst/>
            <a:rect l="l" t="t" r="r" b="b"/>
            <a:pathLst>
              <a:path w="5031136" h="5031136" extrusionOk="0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14" name="Google Shape;314;p26"/>
          <p:cNvSpPr txBox="1">
            <a:spLocks noGrp="1"/>
          </p:cNvSpPr>
          <p:nvPr>
            <p:ph type="title"/>
          </p:nvPr>
        </p:nvSpPr>
        <p:spPr>
          <a:xfrm>
            <a:off x="3123446" y="0"/>
            <a:ext cx="9068552" cy="885400"/>
          </a:xfrm>
          <a:prstGeom prst="rect">
            <a:avLst/>
          </a:prstGeom>
          <a:solidFill>
            <a:srgbClr val="089CA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Gill Sans"/>
              <a:buNone/>
            </a:pPr>
            <a:r>
              <a:rPr lang="es-ES" sz="3200" kern="1200" cap="all" spc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UNE SEULE FAMILLE ET UN SEUL COEUR</a:t>
            </a:r>
            <a:br>
              <a:rPr lang="es-ES" sz="2880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</a:br>
            <a:br>
              <a:rPr lang="es-ES" sz="2880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288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5" name="Google Shape;315;p26"/>
          <p:cNvSpPr txBox="1"/>
          <p:nvPr/>
        </p:nvSpPr>
        <p:spPr>
          <a:xfrm>
            <a:off x="101300" y="926250"/>
            <a:ext cx="5684100" cy="2502900"/>
          </a:xfrm>
          <a:prstGeom prst="rect">
            <a:avLst/>
          </a:prstGeom>
          <a:solidFill>
            <a:srgbClr val="4FCE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P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ersonne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ne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peut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expérimenter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la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valeur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de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vivre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sans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visages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spécifiques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à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aimer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.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Voici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le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secret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de la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véritable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existence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humaine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: «la vie subsiste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là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où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il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y a un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lien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, une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communion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, une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fraternité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. FT87</a:t>
            </a:r>
            <a:endParaRPr sz="1700" i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«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L’amour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brise les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chaînes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jette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des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ponts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;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il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permet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de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construire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une grande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famille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l'amour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connaît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la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compassion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et la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dignité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. FT62</a:t>
            </a:r>
            <a:endParaRPr sz="1700" i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La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Charité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: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l’être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aimé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est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"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cher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"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pour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moi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c’est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-à-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dire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estimé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comme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de grande </a:t>
            </a:r>
            <a:r>
              <a:rPr lang="es-ES" sz="1700" i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valeur</a:t>
            </a:r>
            <a:r>
              <a:rPr lang="es-ES" sz="17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... FT 93</a:t>
            </a:r>
            <a:endParaRPr sz="1700" i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6" name="Google Shape;316;p26"/>
          <p:cNvSpPr txBox="1"/>
          <p:nvPr/>
        </p:nvSpPr>
        <p:spPr>
          <a:xfrm>
            <a:off x="8123334" y="4838148"/>
            <a:ext cx="407819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Vivre en communauté sans toi et moi. PR 16</a:t>
            </a:r>
            <a:endParaRPr sz="2000" b="1" i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b="1" i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Union fraternelle et charité...</a:t>
            </a:r>
            <a:endParaRPr sz="2000" b="1" i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Une seule famille et un seul cœur avec une charité sans feinte.. EMP 255</a:t>
            </a:r>
            <a:endParaRPr sz="2000" b="1" i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7" name="Google Shape;317;p26"/>
          <p:cNvSpPr/>
          <p:nvPr/>
        </p:nvSpPr>
        <p:spPr>
          <a:xfrm>
            <a:off x="235921" y="4518283"/>
            <a:ext cx="2438267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kern="1200" dirty="0" err="1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  <a:sym typeface="Gill Sans"/>
              </a:rPr>
              <a:t>A.M.Claret</a:t>
            </a:r>
            <a:endParaRPr sz="3600" kern="1200" dirty="0">
              <a:ln w="0"/>
              <a:solidFill>
                <a:schemeClr val="bg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18" name="Google Shape;318;p26"/>
          <p:cNvSpPr txBox="1"/>
          <p:nvPr/>
        </p:nvSpPr>
        <p:spPr>
          <a:xfrm>
            <a:off x="0" y="5164478"/>
            <a:ext cx="7194600" cy="16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1" dirty="0" err="1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Double</a:t>
            </a:r>
            <a:r>
              <a:rPr lang="es-ES" sz="1800" b="1" i="1" dirty="0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b="1" i="1" dirty="0" err="1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fraternité</a:t>
            </a:r>
            <a:r>
              <a:rPr lang="es-ES" sz="1800" b="1" i="1" dirty="0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b="1" i="1" dirty="0" err="1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envers</a:t>
            </a:r>
            <a:r>
              <a:rPr lang="es-ES" sz="1800" b="1" i="1" dirty="0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le </a:t>
            </a:r>
            <a:r>
              <a:rPr lang="es-ES" sz="1800" b="1" i="1" dirty="0" err="1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peuple</a:t>
            </a:r>
            <a:r>
              <a:rPr lang="es-ES" sz="1800" b="1" i="1" dirty="0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et </a:t>
            </a:r>
            <a:r>
              <a:rPr lang="es-ES" sz="1800" b="1" i="1" dirty="0" err="1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envers</a:t>
            </a:r>
            <a:r>
              <a:rPr lang="es-ES" sz="1800" b="1" i="1" dirty="0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les </a:t>
            </a:r>
            <a:r>
              <a:rPr lang="es-ES" sz="1800" b="1" i="1" dirty="0" err="1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compagnons</a:t>
            </a:r>
            <a:r>
              <a:rPr lang="es-ES" sz="1800" b="1" i="1" dirty="0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de la </a:t>
            </a:r>
            <a:r>
              <a:rPr lang="es-ES" sz="1800" b="1" i="1" dirty="0" err="1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mission</a:t>
            </a:r>
            <a:r>
              <a:rPr lang="es-ES" sz="1800" b="1" i="1" dirty="0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: </a:t>
            </a:r>
            <a:r>
              <a:rPr lang="es-ES" sz="1800" b="1" i="1" dirty="0" err="1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notre</a:t>
            </a:r>
            <a:r>
              <a:rPr lang="es-ES" sz="1800" b="1" i="1" dirty="0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b="1" i="1" dirty="0" err="1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maison</a:t>
            </a:r>
            <a:r>
              <a:rPr lang="es-ES" sz="1800" b="1" i="1" dirty="0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b="1" i="1" dirty="0" err="1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était</a:t>
            </a:r>
            <a:r>
              <a:rPr lang="es-ES" sz="1800" b="1" i="1" dirty="0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une ruche, </a:t>
            </a:r>
            <a:r>
              <a:rPr lang="es-ES" sz="1800" b="1" i="1" dirty="0" err="1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chacun</a:t>
            </a:r>
            <a:r>
              <a:rPr lang="es-ES" sz="1800" b="1" i="1" dirty="0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b="1" i="1" dirty="0" err="1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avait</a:t>
            </a:r>
            <a:r>
              <a:rPr lang="es-ES" sz="1800" b="1" i="1" dirty="0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b="1" i="1" dirty="0" err="1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sa</a:t>
            </a:r>
            <a:r>
              <a:rPr lang="es-ES" sz="1800" b="1" i="1" dirty="0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place. </a:t>
            </a:r>
            <a:r>
              <a:rPr lang="es-ES" sz="1200" b="1" i="1" dirty="0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PC 608</a:t>
            </a:r>
            <a:r>
              <a:rPr lang="es-ES" sz="1800" b="1" i="1" dirty="0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b="1" i="1" dirty="0" err="1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J’aurai</a:t>
            </a:r>
            <a:r>
              <a:rPr lang="es-ES" sz="1800" b="1" i="1" dirty="0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un </a:t>
            </a:r>
            <a:r>
              <a:rPr lang="es-ES" sz="1800" b="1" i="1" dirty="0" err="1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cœur</a:t>
            </a:r>
            <a:r>
              <a:rPr lang="es-ES" sz="1800" b="1" i="1" dirty="0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de </a:t>
            </a:r>
            <a:r>
              <a:rPr lang="es-ES" sz="1800" b="1" i="1" dirty="0" err="1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mère</a:t>
            </a:r>
            <a:r>
              <a:rPr lang="es-ES" sz="1800" b="1" i="1" dirty="0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b="1" i="1" dirty="0" err="1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envers</a:t>
            </a:r>
            <a:r>
              <a:rPr lang="es-ES" sz="1800" b="1" i="1" dirty="0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le </a:t>
            </a:r>
            <a:r>
              <a:rPr lang="es-ES" sz="1800" b="1" i="1" dirty="0" err="1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prochain</a:t>
            </a:r>
            <a:r>
              <a:rPr lang="es-ES" sz="1800" b="1" i="1" dirty="0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... </a:t>
            </a:r>
            <a:r>
              <a:rPr lang="es-ES" sz="1200" b="1" i="1" dirty="0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EAC p. 711</a:t>
            </a:r>
            <a:endParaRPr sz="1200" b="1" i="1" dirty="0">
              <a:solidFill>
                <a:srgbClr val="5463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1" dirty="0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Oh, </a:t>
            </a:r>
            <a:r>
              <a:rPr lang="es-ES" sz="1800" b="1" i="1" dirty="0" err="1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mon</a:t>
            </a:r>
            <a:r>
              <a:rPr lang="es-ES" sz="1800" b="1" i="1" dirty="0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1800" b="1" i="1" dirty="0" err="1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prochain</a:t>
            </a:r>
            <a:r>
              <a:rPr lang="es-ES" sz="1800" b="1" i="1" dirty="0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, je </a:t>
            </a:r>
            <a:r>
              <a:rPr lang="es-ES" sz="1800" b="1" i="1" dirty="0" err="1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t’aime</a:t>
            </a:r>
            <a:r>
              <a:rPr lang="es-ES" sz="1800" b="1" i="1" dirty="0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... </a:t>
            </a:r>
            <a:r>
              <a:rPr lang="es-ES" sz="1200" b="1" i="1" dirty="0">
                <a:solidFill>
                  <a:srgbClr val="5463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AC 488</a:t>
            </a:r>
            <a:endParaRPr sz="1200" b="1" i="1" dirty="0">
              <a:solidFill>
                <a:srgbClr val="5463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319" name="Google Shape;319;p26"/>
          <p:cNvSpPr/>
          <p:nvPr/>
        </p:nvSpPr>
        <p:spPr>
          <a:xfrm>
            <a:off x="8405645" y="4072018"/>
            <a:ext cx="28370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kern="12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  <a:sym typeface="Gill Sans"/>
              </a:rPr>
              <a:t>M.A.PARÍS</a:t>
            </a:r>
            <a:endParaRPr sz="3600" kern="1200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20" name="Google Shape;320;p26"/>
          <p:cNvSpPr txBox="1"/>
          <p:nvPr/>
        </p:nvSpPr>
        <p:spPr>
          <a:xfrm>
            <a:off x="83021" y="3855343"/>
            <a:ext cx="7911157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Conectés avec les coeur de Dieu, des hommes, de la terre</a:t>
            </a:r>
            <a:endParaRPr sz="2000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7"/>
          <p:cNvSpPr txBox="1">
            <a:spLocks noGrp="1"/>
          </p:cNvSpPr>
          <p:nvPr>
            <p:ph type="title"/>
          </p:nvPr>
        </p:nvSpPr>
        <p:spPr>
          <a:xfrm>
            <a:off x="293553" y="1255659"/>
            <a:ext cx="8498964" cy="111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Gill Sans"/>
              <a:buNone/>
            </a:pPr>
            <a:r>
              <a:rPr lang="es-ES" sz="2000" kern="1200" cap="all" spc="7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POUR CONTRIBUER À RETROUVER LA PAIX, LA BEAUTÉ ET LA PLÉNITUDE</a:t>
            </a:r>
            <a:br>
              <a:rPr lang="es-ES" sz="1100" dirty="0">
                <a:latin typeface="Calibri"/>
                <a:ea typeface="Calibri"/>
                <a:cs typeface="Calibri"/>
                <a:sym typeface="Calibri"/>
              </a:rPr>
            </a:br>
            <a:endParaRPr sz="2400" dirty="0"/>
          </a:p>
        </p:txBody>
      </p:sp>
      <p:pic>
        <p:nvPicPr>
          <p:cNvPr id="326" name="Google Shape;326;p27" descr="Immagine che contiene uomo, abbigliamento, fotografia, posando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741" r="14510"/>
          <a:stretch/>
        </p:blipFill>
        <p:spPr>
          <a:xfrm>
            <a:off x="8569238" y="817398"/>
            <a:ext cx="3575165" cy="3204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27" name="Google Shape;327;p27"/>
          <p:cNvGrpSpPr/>
          <p:nvPr/>
        </p:nvGrpSpPr>
        <p:grpSpPr>
          <a:xfrm>
            <a:off x="293554" y="104687"/>
            <a:ext cx="7991041" cy="1119213"/>
            <a:chOff x="4084921" y="3552436"/>
            <a:chExt cx="3486798" cy="1119213"/>
          </a:xfrm>
        </p:grpSpPr>
        <p:sp>
          <p:nvSpPr>
            <p:cNvPr id="328" name="Google Shape;328;p27"/>
            <p:cNvSpPr/>
            <p:nvPr/>
          </p:nvSpPr>
          <p:spPr>
            <a:xfrm>
              <a:off x="4084921" y="3552436"/>
              <a:ext cx="3486798" cy="1119213"/>
            </a:xfrm>
            <a:prstGeom prst="rect">
              <a:avLst/>
            </a:prstGeom>
            <a:solidFill>
              <a:srgbClr val="8CC554"/>
            </a:solidFill>
            <a:ln w="12700" cap="flat" cmpd="sng">
              <a:solidFill>
                <a:srgbClr val="8CC55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7"/>
            <p:cNvSpPr txBox="1"/>
            <p:nvPr/>
          </p:nvSpPr>
          <p:spPr>
            <a:xfrm>
              <a:off x="4084921" y="3552436"/>
              <a:ext cx="3482641" cy="1119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0" rIns="292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Gill Sans"/>
                <a:buNone/>
              </a:pPr>
              <a:r>
                <a:rPr lang="es-ES" sz="3200" b="1" kern="1200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rPr>
                <a:t>QUE NOUS SUGGÈRENT CLARET PARIS AUJOURD'HUI...?</a:t>
              </a:r>
              <a:endParaRPr sz="3200" b="1" kern="12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endParaRPr>
            </a:p>
          </p:txBody>
        </p:sp>
      </p:grpSp>
      <p:sp>
        <p:nvSpPr>
          <p:cNvPr id="330" name="Google Shape;330;p27" descr="Marker"/>
          <p:cNvSpPr/>
          <p:nvPr/>
        </p:nvSpPr>
        <p:spPr>
          <a:xfrm>
            <a:off x="8487079" y="3521"/>
            <a:ext cx="1220379" cy="1220379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D6ECD1">
                <a:alpha val="8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p27"/>
          <p:cNvGrpSpPr/>
          <p:nvPr/>
        </p:nvGrpSpPr>
        <p:grpSpPr>
          <a:xfrm>
            <a:off x="1025361" y="1986111"/>
            <a:ext cx="5070641" cy="4767202"/>
            <a:chOff x="236279" y="-294496"/>
            <a:chExt cx="5070641" cy="4767202"/>
          </a:xfrm>
        </p:grpSpPr>
        <p:sp>
          <p:nvSpPr>
            <p:cNvPr id="332" name="Google Shape;332;p27"/>
            <p:cNvSpPr/>
            <p:nvPr/>
          </p:nvSpPr>
          <p:spPr>
            <a:xfrm>
              <a:off x="1801717" y="-294496"/>
              <a:ext cx="3505200" cy="26799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432" y="60000"/>
                  </a:moveTo>
                  <a:lnTo>
                    <a:pt x="6432" y="60000"/>
                  </a:lnTo>
                  <a:cubicBezTo>
                    <a:pt x="6432" y="32598"/>
                    <a:pt x="28678" y="9977"/>
                    <a:pt x="57090" y="8488"/>
                  </a:cubicBezTo>
                  <a:cubicBezTo>
                    <a:pt x="85502" y="7000"/>
                    <a:pt x="110165" y="27163"/>
                    <a:pt x="113252" y="54403"/>
                  </a:cubicBezTo>
                  <a:cubicBezTo>
                    <a:pt x="116339" y="81644"/>
                    <a:pt x="96773" y="106456"/>
                    <a:pt x="68696" y="110904"/>
                  </a:cubicBezTo>
                  <a:lnTo>
                    <a:pt x="68249" y="119172"/>
                  </a:lnTo>
                  <a:lnTo>
                    <a:pt x="57574" y="104944"/>
                  </a:lnTo>
                  <a:lnTo>
                    <a:pt x="69865" y="89247"/>
                  </a:lnTo>
                  <a:lnTo>
                    <a:pt x="69419" y="97500"/>
                  </a:lnTo>
                  <a:cubicBezTo>
                    <a:pt x="91673" y="93141"/>
                    <a:pt x="106340" y="74348"/>
                    <a:pt x="103035" y="54430"/>
                  </a:cubicBezTo>
                  <a:cubicBezTo>
                    <a:pt x="99729" y="34512"/>
                    <a:pt x="79572" y="20226"/>
                    <a:pt x="56838" y="21690"/>
                  </a:cubicBezTo>
                  <a:cubicBezTo>
                    <a:pt x="34104" y="23153"/>
                    <a:pt x="16506" y="39869"/>
                    <a:pt x="16506" y="60000"/>
                  </a:cubicBezTo>
                  <a:close/>
                </a:path>
              </a:pathLst>
            </a:custGeom>
            <a:solidFill>
              <a:srgbClr val="07509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2785030" y="577435"/>
              <a:ext cx="1429262" cy="71430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7"/>
            <p:cNvSpPr txBox="1"/>
            <p:nvPr/>
          </p:nvSpPr>
          <p:spPr>
            <a:xfrm>
              <a:off x="2785030" y="577435"/>
              <a:ext cx="1429262" cy="714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5686C"/>
                </a:buClr>
                <a:buSzPts val="1300"/>
                <a:buFont typeface="Gill Sans"/>
                <a:buNone/>
              </a:pPr>
              <a:r>
                <a:rPr lang="es-ES" sz="1300" b="1">
                  <a:solidFill>
                    <a:srgbClr val="05686C"/>
                  </a:solidFill>
                  <a:latin typeface="Gill Sans"/>
                  <a:ea typeface="Gill Sans"/>
                  <a:cs typeface="Gill Sans"/>
                  <a:sym typeface="Gill Sans"/>
                </a:rPr>
                <a:t>FIDELITE A L’ EVANGILE</a:t>
              </a:r>
              <a:endParaRPr sz="1300" b="1">
                <a:solidFill>
                  <a:srgbClr val="05686C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35" name="Google Shape;335;p27"/>
            <p:cNvSpPr/>
            <p:nvPr/>
          </p:nvSpPr>
          <p:spPr>
            <a:xfrm>
              <a:off x="236279" y="791709"/>
              <a:ext cx="3888947" cy="280808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649" y="17554"/>
                  </a:moveTo>
                  <a:lnTo>
                    <a:pt x="83525" y="27420"/>
                  </a:lnTo>
                  <a:lnTo>
                    <a:pt x="83525" y="27420"/>
                  </a:lnTo>
                  <a:cubicBezTo>
                    <a:pt x="68456" y="19280"/>
                    <a:pt x="49228" y="19691"/>
                    <a:pt x="34643" y="28465"/>
                  </a:cubicBezTo>
                  <a:cubicBezTo>
                    <a:pt x="20057" y="37238"/>
                    <a:pt x="12920" y="52685"/>
                    <a:pt x="16498" y="67737"/>
                  </a:cubicBezTo>
                  <a:cubicBezTo>
                    <a:pt x="20076" y="82788"/>
                    <a:pt x="33681" y="94546"/>
                    <a:pt x="51086" y="97630"/>
                  </a:cubicBezTo>
                  <a:lnTo>
                    <a:pt x="50664" y="89348"/>
                  </a:lnTo>
                  <a:lnTo>
                    <a:pt x="62292" y="104951"/>
                  </a:lnTo>
                  <a:lnTo>
                    <a:pt x="52190" y="119273"/>
                  </a:lnTo>
                  <a:lnTo>
                    <a:pt x="51767" y="110983"/>
                  </a:lnTo>
                  <a:lnTo>
                    <a:pt x="51767" y="110983"/>
                  </a:lnTo>
                  <a:cubicBezTo>
                    <a:pt x="29833" y="107742"/>
                    <a:pt x="12215" y="91975"/>
                    <a:pt x="7373" y="71254"/>
                  </a:cubicBezTo>
                  <a:cubicBezTo>
                    <a:pt x="2531" y="50533"/>
                    <a:pt x="11455" y="29090"/>
                    <a:pt x="29859" y="17223"/>
                  </a:cubicBezTo>
                  <a:cubicBezTo>
                    <a:pt x="48262" y="5355"/>
                    <a:pt x="72387" y="5487"/>
                    <a:pt x="90649" y="17554"/>
                  </a:cubicBezTo>
                  <a:close/>
                </a:path>
              </a:pathLst>
            </a:custGeom>
            <a:solidFill>
              <a:srgbClr val="6893D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7"/>
            <p:cNvSpPr/>
            <p:nvPr/>
          </p:nvSpPr>
          <p:spPr>
            <a:xfrm>
              <a:off x="1314020" y="1741313"/>
              <a:ext cx="1972620" cy="7747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7"/>
            <p:cNvSpPr txBox="1"/>
            <p:nvPr/>
          </p:nvSpPr>
          <p:spPr>
            <a:xfrm>
              <a:off x="1314020" y="1741313"/>
              <a:ext cx="1972620" cy="774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300"/>
                <a:buFont typeface="Gill Sans"/>
                <a:buNone/>
              </a:pPr>
              <a:r>
                <a:rPr lang="es-ES" sz="1300" b="1">
                  <a:solidFill>
                    <a:srgbClr val="0070C0"/>
                  </a:solidFill>
                  <a:latin typeface="Gill Sans"/>
                  <a:ea typeface="Gill Sans"/>
                  <a:cs typeface="Gill Sans"/>
                  <a:sym typeface="Gill Sans"/>
                </a:rPr>
                <a:t>PRATIQUE DE LA PAUVRETÉ  EVANGÉLIQUE</a:t>
              </a:r>
              <a:endParaRPr sz="1300" b="1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2152320" y="2658504"/>
              <a:ext cx="3154600" cy="1814202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6893D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7"/>
            <p:cNvSpPr/>
            <p:nvPr/>
          </p:nvSpPr>
          <p:spPr>
            <a:xfrm>
              <a:off x="2700448" y="3150730"/>
              <a:ext cx="1668777" cy="8038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7"/>
            <p:cNvSpPr txBox="1"/>
            <p:nvPr/>
          </p:nvSpPr>
          <p:spPr>
            <a:xfrm>
              <a:off x="2700448" y="3150730"/>
              <a:ext cx="1668777" cy="8038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04864"/>
                </a:buClr>
                <a:buSzPts val="1200"/>
                <a:buFont typeface="Gill Sans"/>
                <a:buNone/>
              </a:pPr>
              <a:r>
                <a:rPr lang="es-ES" sz="1200" b="1">
                  <a:solidFill>
                    <a:srgbClr val="104864"/>
                  </a:solidFill>
                  <a:latin typeface="Gill Sans"/>
                  <a:ea typeface="Gill Sans"/>
                  <a:cs typeface="Gill Sans"/>
                  <a:sym typeface="Gill Sans"/>
                </a:rPr>
                <a:t>UNE SEULE FAMILLE ET UN SEUL </a:t>
              </a:r>
              <a:endParaRPr sz="1200" b="1">
                <a:solidFill>
                  <a:srgbClr val="104864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04864"/>
                </a:buClr>
                <a:buSzPts val="1200"/>
                <a:buFont typeface="Gill Sans"/>
                <a:buNone/>
              </a:pPr>
              <a:r>
                <a:rPr lang="es-ES" sz="1200" b="1">
                  <a:solidFill>
                    <a:srgbClr val="104864"/>
                  </a:solidFill>
                  <a:latin typeface="Gill Sans"/>
                  <a:ea typeface="Gill Sans"/>
                  <a:cs typeface="Gill Sans"/>
                  <a:sym typeface="Gill Sans"/>
                </a:rPr>
                <a:t>COEUR</a:t>
              </a:r>
              <a:endParaRPr sz="1200" b="1">
                <a:solidFill>
                  <a:srgbClr val="104864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41" name="Google Shape;341;p27"/>
          <p:cNvGrpSpPr/>
          <p:nvPr/>
        </p:nvGrpSpPr>
        <p:grpSpPr>
          <a:xfrm>
            <a:off x="5402863" y="3848443"/>
            <a:ext cx="4164900" cy="1680971"/>
            <a:chOff x="1921083" y="0"/>
            <a:chExt cx="4164900" cy="1680971"/>
          </a:xfrm>
        </p:grpSpPr>
        <p:sp>
          <p:nvSpPr>
            <p:cNvPr id="342" name="Google Shape;342;p27"/>
            <p:cNvSpPr/>
            <p:nvPr/>
          </p:nvSpPr>
          <p:spPr>
            <a:xfrm>
              <a:off x="1921083" y="0"/>
              <a:ext cx="420242" cy="420242"/>
            </a:xfrm>
            <a:prstGeom prst="chord">
              <a:avLst>
                <a:gd name="adj1" fmla="val 4800000"/>
                <a:gd name="adj2" fmla="val 16800000"/>
              </a:avLst>
            </a:prstGeom>
            <a:solidFill>
              <a:srgbClr val="CAE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7"/>
            <p:cNvSpPr/>
            <p:nvPr/>
          </p:nvSpPr>
          <p:spPr>
            <a:xfrm>
              <a:off x="1963107" y="42024"/>
              <a:ext cx="336194" cy="336194"/>
            </a:xfrm>
            <a:prstGeom prst="pie">
              <a:avLst>
                <a:gd name="adj1" fmla="val 12600000"/>
                <a:gd name="adj2" fmla="val 16200000"/>
              </a:avLst>
            </a:prstGeom>
            <a:solidFill>
              <a:srgbClr val="0DCF99"/>
            </a:solidFill>
            <a:ln w="12700" cap="flat" cmpd="sng">
              <a:solidFill>
                <a:srgbClr val="0DCF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7"/>
            <p:cNvSpPr/>
            <p:nvPr/>
          </p:nvSpPr>
          <p:spPr>
            <a:xfrm rot="-5400000">
              <a:off x="1437804" y="945546"/>
              <a:ext cx="1218703" cy="252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7"/>
            <p:cNvSpPr txBox="1"/>
            <p:nvPr/>
          </p:nvSpPr>
          <p:spPr>
            <a:xfrm rot="-5400000">
              <a:off x="1437804" y="945546"/>
              <a:ext cx="1218703" cy="252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674D"/>
                </a:buClr>
                <a:buSzPts val="1600"/>
                <a:buFont typeface="Gill Sans"/>
                <a:buNone/>
              </a:pPr>
              <a:r>
                <a:rPr lang="es-ES" sz="1600" b="1">
                  <a:solidFill>
                    <a:srgbClr val="07674D"/>
                  </a:solidFill>
                  <a:latin typeface="Gill Sans"/>
                  <a:ea typeface="Gill Sans"/>
                  <a:cs typeface="Gill Sans"/>
                  <a:sym typeface="Gill Sans"/>
                </a:rPr>
                <a:t>AMOUR</a:t>
              </a:r>
              <a:endParaRPr sz="1600" b="1">
                <a:solidFill>
                  <a:srgbClr val="07674D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46" name="Google Shape;346;p27"/>
            <p:cNvSpPr/>
            <p:nvPr/>
          </p:nvSpPr>
          <p:spPr>
            <a:xfrm>
              <a:off x="2215253" y="0"/>
              <a:ext cx="908262" cy="1680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7"/>
            <p:cNvSpPr txBox="1"/>
            <p:nvPr/>
          </p:nvSpPr>
          <p:spPr>
            <a:xfrm>
              <a:off x="2215253" y="0"/>
              <a:ext cx="908262" cy="1680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200"/>
                <a:buFont typeface="Gill Sans"/>
                <a:buNone/>
              </a:pPr>
              <a:r>
                <a:rPr lang="es-ES" sz="1200" b="1">
                  <a:solidFill>
                    <a:srgbClr val="FFC000"/>
                  </a:solidFill>
                  <a:latin typeface="Gill Sans"/>
                  <a:ea typeface="Gill Sans"/>
                  <a:cs typeface="Gill Sans"/>
                  <a:sym typeface="Gill Sans"/>
                </a:rPr>
                <a:t>Appel de Dieu</a:t>
              </a:r>
              <a:endParaRPr sz="1200" b="1">
                <a:solidFill>
                  <a:srgbClr val="FFC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3463816" y="0"/>
              <a:ext cx="420242" cy="420242"/>
            </a:xfrm>
            <a:prstGeom prst="chord">
              <a:avLst>
                <a:gd name="adj1" fmla="val 4800000"/>
                <a:gd name="adj2" fmla="val 16800000"/>
              </a:avLst>
            </a:prstGeom>
            <a:solidFill>
              <a:srgbClr val="CAE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7"/>
            <p:cNvSpPr/>
            <p:nvPr/>
          </p:nvSpPr>
          <p:spPr>
            <a:xfrm>
              <a:off x="3505840" y="42024"/>
              <a:ext cx="336194" cy="336194"/>
            </a:xfrm>
            <a:prstGeom prst="pie">
              <a:avLst>
                <a:gd name="adj1" fmla="val 9000000"/>
                <a:gd name="adj2" fmla="val 16200000"/>
              </a:avLst>
            </a:prstGeom>
            <a:solidFill>
              <a:srgbClr val="2CD754"/>
            </a:solidFill>
            <a:ln w="12700" cap="flat" cmpd="sng">
              <a:solidFill>
                <a:srgbClr val="2CD75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7"/>
            <p:cNvSpPr/>
            <p:nvPr/>
          </p:nvSpPr>
          <p:spPr>
            <a:xfrm rot="-5400000">
              <a:off x="2980537" y="945546"/>
              <a:ext cx="1218703" cy="252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7"/>
            <p:cNvSpPr txBox="1"/>
            <p:nvPr/>
          </p:nvSpPr>
          <p:spPr>
            <a:xfrm rot="-5400000">
              <a:off x="2980537" y="945546"/>
              <a:ext cx="1218703" cy="252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600"/>
                <a:buFont typeface="Gill Sans"/>
                <a:buNone/>
              </a:pPr>
              <a:r>
                <a:rPr lang="es-ES" sz="2000" b="1">
                  <a:solidFill>
                    <a:srgbClr val="00B050"/>
                  </a:solidFill>
                  <a:latin typeface="Gill Sans"/>
                  <a:ea typeface="Gill Sans"/>
                  <a:cs typeface="Gill Sans"/>
                  <a:sym typeface="Gill Sans"/>
                </a:rPr>
                <a:t>JOIE</a:t>
              </a:r>
              <a:endParaRPr sz="2000" b="1">
                <a:solidFill>
                  <a:srgbClr val="00B05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3757986" y="0"/>
              <a:ext cx="840485" cy="1680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7"/>
            <p:cNvSpPr txBox="1"/>
            <p:nvPr/>
          </p:nvSpPr>
          <p:spPr>
            <a:xfrm>
              <a:off x="3757986" y="0"/>
              <a:ext cx="840485" cy="1680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674D"/>
                </a:buClr>
                <a:buSzPts val="1200"/>
                <a:buFont typeface="Gill Sans"/>
                <a:buNone/>
              </a:pPr>
              <a:r>
                <a:rPr lang="es-ES" sz="1200" b="1">
                  <a:solidFill>
                    <a:srgbClr val="07674D"/>
                  </a:solidFill>
                  <a:latin typeface="Gill Sans"/>
                  <a:ea typeface="Gill Sans"/>
                  <a:cs typeface="Gill Sans"/>
                  <a:sym typeface="Gill Sans"/>
                </a:rPr>
                <a:t>Simplicité</a:t>
              </a:r>
              <a:r>
                <a:rPr lang="es-ES" sz="1200">
                  <a:solidFill>
                    <a:srgbClr val="07674D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lang="es-ES" sz="1200" b="1">
                  <a:solidFill>
                    <a:srgbClr val="07674D"/>
                  </a:solidFill>
                  <a:latin typeface="Gill Sans"/>
                  <a:ea typeface="Gill Sans"/>
                  <a:cs typeface="Gill Sans"/>
                  <a:sym typeface="Gill Sans"/>
                </a:rPr>
                <a:t>de</a:t>
              </a:r>
              <a:r>
                <a:rPr lang="es-ES" sz="1200">
                  <a:solidFill>
                    <a:srgbClr val="07674D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lang="es-ES" sz="1200" b="1">
                  <a:solidFill>
                    <a:srgbClr val="07674D"/>
                  </a:solidFill>
                  <a:latin typeface="Gill Sans"/>
                  <a:ea typeface="Gill Sans"/>
                  <a:cs typeface="Gill Sans"/>
                  <a:sym typeface="Gill Sans"/>
                </a:rPr>
                <a:t>Vie</a:t>
              </a:r>
              <a:endParaRPr sz="1200" b="1">
                <a:solidFill>
                  <a:srgbClr val="07674D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54" name="Google Shape;354;p27"/>
            <p:cNvSpPr/>
            <p:nvPr/>
          </p:nvSpPr>
          <p:spPr>
            <a:xfrm>
              <a:off x="4938772" y="0"/>
              <a:ext cx="420242" cy="420242"/>
            </a:xfrm>
            <a:prstGeom prst="chord">
              <a:avLst>
                <a:gd name="adj1" fmla="val 4800000"/>
                <a:gd name="adj2" fmla="val 16800000"/>
              </a:avLst>
            </a:prstGeom>
            <a:solidFill>
              <a:srgbClr val="CAE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4980796" y="42024"/>
              <a:ext cx="336194" cy="336194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7ACA5F"/>
            </a:solidFill>
            <a:ln w="12700" cap="flat" cmpd="sng">
              <a:solidFill>
                <a:srgbClr val="7ACA5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7"/>
            <p:cNvSpPr/>
            <p:nvPr/>
          </p:nvSpPr>
          <p:spPr>
            <a:xfrm rot="-5400000">
              <a:off x="4455492" y="945546"/>
              <a:ext cx="1218703" cy="252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7"/>
            <p:cNvSpPr txBox="1"/>
            <p:nvPr/>
          </p:nvSpPr>
          <p:spPr>
            <a:xfrm rot="-5400000">
              <a:off x="4455492" y="945546"/>
              <a:ext cx="1218703" cy="252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600"/>
                <a:buFont typeface="Gill Sans"/>
                <a:buNone/>
              </a:pPr>
              <a:r>
                <a:rPr lang="es-ES" sz="1600" b="1">
                  <a:solidFill>
                    <a:srgbClr val="FFC000"/>
                  </a:solidFill>
                  <a:latin typeface="Gill Sans"/>
                  <a:ea typeface="Gill Sans"/>
                  <a:cs typeface="Gill Sans"/>
                  <a:sym typeface="Gill Sans"/>
                </a:rPr>
                <a:t>JUSTICE</a:t>
              </a:r>
              <a:endParaRPr sz="1600" b="1">
                <a:solidFill>
                  <a:srgbClr val="FFC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5232941" y="0"/>
              <a:ext cx="853042" cy="1680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7"/>
            <p:cNvSpPr txBox="1"/>
            <p:nvPr/>
          </p:nvSpPr>
          <p:spPr>
            <a:xfrm>
              <a:off x="5232941" y="0"/>
              <a:ext cx="853042" cy="1680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9CA2"/>
                </a:buClr>
                <a:buSzPts val="1200"/>
                <a:buFont typeface="Gill Sans"/>
                <a:buNone/>
              </a:pPr>
              <a:r>
                <a:rPr lang="es-ES" sz="1200" b="1">
                  <a:solidFill>
                    <a:srgbClr val="089CA2"/>
                  </a:solidFill>
                  <a:latin typeface="Gill Sans"/>
                  <a:ea typeface="Gill Sans"/>
                  <a:cs typeface="Gill Sans"/>
                  <a:sym typeface="Gill Sans"/>
                </a:rPr>
                <a:t>Solidarité avec  les Pauvres</a:t>
              </a:r>
              <a:endParaRPr sz="1200" b="1">
                <a:solidFill>
                  <a:srgbClr val="089CA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8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rgbClr val="10CF9B">
                  <a:alpha val="27843"/>
                </a:srgbClr>
              </a:gs>
              <a:gs pos="14000">
                <a:srgbClr val="10CF9B">
                  <a:alpha val="27843"/>
                </a:srgbClr>
              </a:gs>
              <a:gs pos="100000">
                <a:srgbClr val="7CCA62">
                  <a:alpha val="84705"/>
                </a:srgbClr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5" name="Google Shape;365;p28"/>
          <p:cNvSpPr/>
          <p:nvPr/>
        </p:nvSpPr>
        <p:spPr>
          <a:xfrm flipH="1">
            <a:off x="4038599" y="6400799"/>
            <a:ext cx="8153398" cy="456772"/>
          </a:xfrm>
          <a:prstGeom prst="rect">
            <a:avLst/>
          </a:prstGeom>
          <a:gradFill>
            <a:gsLst>
              <a:gs pos="0">
                <a:srgbClr val="4FCEFF">
                  <a:alpha val="54901"/>
                </a:srgbClr>
              </a:gs>
              <a:gs pos="9000">
                <a:srgbClr val="4FCEFF">
                  <a:alpha val="54901"/>
                </a:srgbClr>
              </a:gs>
              <a:gs pos="99000">
                <a:schemeClr val="accent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6" name="Google Shape;366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7" name="Google Shape;367;p28"/>
          <p:cNvSpPr/>
          <p:nvPr/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rgbClr val="7CCA62">
                  <a:alpha val="74901"/>
                </a:srgbClr>
              </a:gs>
              <a:gs pos="100000">
                <a:srgbClr val="619EDE">
                  <a:alpha val="47843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8" name="Google Shape;368;p28"/>
          <p:cNvSpPr/>
          <p:nvPr/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rgbClr val="7CCA62">
                  <a:alpha val="36862"/>
                </a:srgbClr>
              </a:gs>
              <a:gs pos="92000">
                <a:srgbClr val="009DD9">
                  <a:alpha val="74901"/>
                </a:srgbClr>
              </a:gs>
              <a:gs pos="100000">
                <a:srgbClr val="009DD9">
                  <a:alpha val="74901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9" name="Google Shape;369;p28"/>
          <p:cNvSpPr/>
          <p:nvPr/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0">
                <a:srgbClr val="009DD9">
                  <a:alpha val="60784"/>
                </a:srgbClr>
              </a:gs>
              <a:gs pos="13000">
                <a:srgbClr val="009DD9">
                  <a:alpha val="60784"/>
                </a:srgbClr>
              </a:gs>
              <a:gs pos="99000">
                <a:schemeClr val="accent4"/>
              </a:gs>
              <a:gs pos="100000">
                <a:schemeClr val="accent4"/>
              </a:gs>
            </a:gsLst>
            <a:lin ang="1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0" name="Google Shape;370;p28"/>
          <p:cNvSpPr txBox="1"/>
          <p:nvPr/>
        </p:nvSpPr>
        <p:spPr>
          <a:xfrm>
            <a:off x="782918" y="1028700"/>
            <a:ext cx="10783771" cy="157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4572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kern="1200" spc="7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L’invitation</a:t>
            </a:r>
            <a:r>
              <a:rPr lang="es-ES" sz="2800" b="1" kern="1200" spc="7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 en ce </a:t>
            </a:r>
            <a:r>
              <a:rPr lang="es-ES" sz="2800" b="1" kern="1200" spc="7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moment</a:t>
            </a:r>
            <a:r>
              <a:rPr lang="es-ES" sz="2800" b="1" kern="1200" spc="7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 </a:t>
            </a:r>
            <a:r>
              <a:rPr lang="es-ES" sz="2800" b="1" kern="1200" spc="7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est</a:t>
            </a:r>
            <a:r>
              <a:rPr lang="es-ES" sz="2800" b="1" kern="1200" spc="7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 de </a:t>
            </a:r>
            <a:r>
              <a:rPr lang="es-ES" sz="2800" b="1" kern="1200" spc="7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rester</a:t>
            </a:r>
            <a:r>
              <a:rPr lang="es-ES" sz="2800" b="1" kern="1200" spc="7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 </a:t>
            </a:r>
            <a:r>
              <a:rPr lang="es-ES" sz="2800" b="1" kern="1200" spc="7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silencieux</a:t>
            </a:r>
            <a:r>
              <a:rPr lang="es-ES" sz="2800" b="1" kern="1200" spc="7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 en </a:t>
            </a:r>
            <a:r>
              <a:rPr lang="es-ES" sz="2800" b="1" kern="1200" spc="7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laissant</a:t>
            </a:r>
            <a:r>
              <a:rPr lang="es-ES" sz="2800" b="1" kern="1200" spc="7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 </a:t>
            </a:r>
            <a:r>
              <a:rPr lang="es-ES" sz="2800" b="1" kern="1200" spc="7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passer</a:t>
            </a:r>
            <a:r>
              <a:rPr lang="es-ES" sz="2800" b="1" kern="1200" spc="7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 de </a:t>
            </a:r>
            <a:r>
              <a:rPr lang="es-ES" sz="2800" b="1" kern="1200" spc="7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l’esprit</a:t>
            </a:r>
            <a:r>
              <a:rPr lang="es-ES" sz="2800" b="1" kern="1200" spc="7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 </a:t>
            </a:r>
            <a:r>
              <a:rPr lang="es-ES" sz="2800" b="1" kern="1200" spc="7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au</a:t>
            </a:r>
            <a:r>
              <a:rPr lang="es-ES" sz="2800" b="1" kern="1200" spc="7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 </a:t>
            </a:r>
            <a:r>
              <a:rPr lang="es-ES" sz="2800" b="1" kern="1200" spc="7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cœur</a:t>
            </a:r>
            <a:r>
              <a:rPr lang="es-ES" sz="2800" b="1" kern="1200" spc="7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 des </a:t>
            </a:r>
            <a:r>
              <a:rPr lang="es-ES" sz="2800" b="1" kern="1200" spc="7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images</a:t>
            </a:r>
            <a:r>
              <a:rPr lang="es-ES" sz="2800" b="1" kern="1200" spc="7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 et des </a:t>
            </a:r>
            <a:r>
              <a:rPr lang="es-ES" sz="2800" b="1" kern="1200" spc="7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paroles</a:t>
            </a:r>
            <a:r>
              <a:rPr lang="es-ES" sz="2800" b="1" kern="1200" spc="7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. </a:t>
            </a:r>
            <a:endParaRPr sz="2800" b="1" kern="1200" spc="7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71" name="Google Shape;371;p28"/>
          <p:cNvSpPr/>
          <p:nvPr/>
        </p:nvSpPr>
        <p:spPr>
          <a:xfrm rot="-5400000" flipH="1">
            <a:off x="4063256" y="400727"/>
            <a:ext cx="4065484" cy="8849062"/>
          </a:xfrm>
          <a:custGeom>
            <a:avLst/>
            <a:gdLst/>
            <a:ahLst/>
            <a:cxnLst/>
            <a:rect l="l" t="t" r="r" b="b"/>
            <a:pathLst>
              <a:path w="4065484" h="8849062" extrusionOk="0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>
            <a:gsLst>
              <a:gs pos="0">
                <a:srgbClr val="5DF3C9">
                  <a:alpha val="2745"/>
                </a:srgbClr>
              </a:gs>
              <a:gs pos="7000">
                <a:srgbClr val="5DF3C9">
                  <a:alpha val="2745"/>
                </a:srgbClr>
              </a:gs>
              <a:gs pos="100000">
                <a:srgbClr val="FFFFFF">
                  <a:alpha val="15686"/>
                </a:srgbClr>
              </a:gs>
            </a:gsLst>
            <a:lin ang="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72" name="Google Shape;372;p28" descr="Imagen que contiene naturaleza, puesta de sol, atardecer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14004" r="1" b="13704"/>
          <a:stretch/>
        </p:blipFill>
        <p:spPr>
          <a:xfrm>
            <a:off x="2343302" y="3351745"/>
            <a:ext cx="7519558" cy="3506255"/>
          </a:xfrm>
          <a:custGeom>
            <a:avLst/>
            <a:gdLst/>
            <a:ahLst/>
            <a:cxnLst/>
            <a:rect l="l" t="t" r="r" b="b"/>
            <a:pathLst>
              <a:path w="7519558" h="3506255" extrusionOk="0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9"/>
          <p:cNvGrpSpPr/>
          <p:nvPr/>
        </p:nvGrpSpPr>
        <p:grpSpPr>
          <a:xfrm>
            <a:off x="884913" y="75566"/>
            <a:ext cx="9574414" cy="1221620"/>
            <a:chOff x="8161769" y="3450029"/>
            <a:chExt cx="3542095" cy="1221620"/>
          </a:xfrm>
        </p:grpSpPr>
        <p:sp>
          <p:nvSpPr>
            <p:cNvPr id="378" name="Google Shape;378;p29"/>
            <p:cNvSpPr/>
            <p:nvPr/>
          </p:nvSpPr>
          <p:spPr>
            <a:xfrm>
              <a:off x="8161769" y="3552436"/>
              <a:ext cx="3486798" cy="1119213"/>
            </a:xfrm>
            <a:prstGeom prst="rect">
              <a:avLst/>
            </a:prstGeom>
            <a:solidFill>
              <a:srgbClr val="A4C148"/>
            </a:solidFill>
            <a:ln w="12700" cap="flat" cmpd="sng">
              <a:solidFill>
                <a:srgbClr val="A4C14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9"/>
            <p:cNvSpPr txBox="1"/>
            <p:nvPr/>
          </p:nvSpPr>
          <p:spPr>
            <a:xfrm>
              <a:off x="8161769" y="3450029"/>
              <a:ext cx="3542095" cy="1119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0" rIns="292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Gill Sans"/>
                <a:buNone/>
              </a:pPr>
              <a:r>
                <a:rPr lang="es-ES" sz="3200" b="1" kern="1200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rPr>
                <a:t>CONCLUSION ET POINT DE DÉPART</a:t>
              </a:r>
              <a:endParaRPr sz="3200" b="1" kern="12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endParaRPr>
            </a:p>
          </p:txBody>
        </p:sp>
      </p:grpSp>
      <p:sp>
        <p:nvSpPr>
          <p:cNvPr id="380" name="Google Shape;380;p29"/>
          <p:cNvSpPr txBox="1"/>
          <p:nvPr/>
        </p:nvSpPr>
        <p:spPr>
          <a:xfrm>
            <a:off x="768810" y="2154463"/>
            <a:ext cx="10353077" cy="19822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A la base </a:t>
            </a:r>
            <a:r>
              <a:rPr lang="es-ES" sz="2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d’un</a:t>
            </a:r>
            <a:r>
              <a:rPr lang="es-ES" sz="2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2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processus</a:t>
            </a:r>
            <a:r>
              <a:rPr lang="es-ES" sz="2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de </a:t>
            </a:r>
            <a:r>
              <a:rPr lang="es-ES" sz="2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conversion</a:t>
            </a:r>
            <a:r>
              <a:rPr lang="es-ES" sz="2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2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écologique</a:t>
            </a:r>
            <a:r>
              <a:rPr lang="es-ES" sz="2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, se </a:t>
            </a:r>
            <a:r>
              <a:rPr lang="es-ES" sz="2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trouve</a:t>
            </a:r>
            <a:r>
              <a:rPr lang="es-ES" sz="2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le </a:t>
            </a:r>
            <a:r>
              <a:rPr lang="es-ES" sz="2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fait</a:t>
            </a:r>
            <a:r>
              <a:rPr lang="es-ES" sz="2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de </a:t>
            </a:r>
            <a:r>
              <a:rPr lang="es-ES" sz="2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nous</a:t>
            </a:r>
            <a:r>
              <a:rPr lang="es-ES" sz="2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2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repenser</a:t>
            </a:r>
            <a:r>
              <a:rPr lang="es-ES" sz="2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, à partir de la </a:t>
            </a:r>
            <a:r>
              <a:rPr lang="es-ES" sz="2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rencontre</a:t>
            </a:r>
            <a:r>
              <a:rPr lang="es-ES" sz="2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2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avec</a:t>
            </a:r>
            <a:r>
              <a:rPr lang="es-ES" sz="2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le </a:t>
            </a:r>
            <a:r>
              <a:rPr lang="es-ES" sz="2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Christ</a:t>
            </a:r>
            <a:r>
              <a:rPr lang="es-ES" sz="2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, à la </a:t>
            </a:r>
            <a:r>
              <a:rPr lang="es-ES" sz="2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lumière</a:t>
            </a:r>
            <a:r>
              <a:rPr lang="es-ES" sz="2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de la </a:t>
            </a:r>
            <a:r>
              <a:rPr lang="es-ES" sz="2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joie</a:t>
            </a:r>
            <a:r>
              <a:rPr lang="es-ES" sz="2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de </a:t>
            </a:r>
            <a:r>
              <a:rPr lang="es-ES" sz="2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l’Evangile</a:t>
            </a:r>
            <a:r>
              <a:rPr lang="es-ES" sz="2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s-ES" sz="2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dans</a:t>
            </a:r>
            <a:r>
              <a:rPr lang="es-ES" sz="2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une </a:t>
            </a:r>
            <a:r>
              <a:rPr lang="es-ES" sz="2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fraternité</a:t>
            </a:r>
            <a:r>
              <a:rPr lang="es-ES" sz="2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2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globale</a:t>
            </a:r>
            <a:r>
              <a:rPr lang="es-ES" sz="2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2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vécue</a:t>
            </a:r>
            <a:r>
              <a:rPr lang="es-ES" sz="2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2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dans</a:t>
            </a:r>
            <a:r>
              <a:rPr lang="es-ES" sz="2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la </a:t>
            </a:r>
            <a:r>
              <a:rPr lang="es-ES" sz="2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sobriété</a:t>
            </a:r>
            <a:r>
              <a:rPr lang="es-ES" sz="2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, la </a:t>
            </a:r>
            <a:r>
              <a:rPr lang="es-ES" sz="2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simplicité</a:t>
            </a:r>
            <a:r>
              <a:rPr lang="es-ES" sz="2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et la </a:t>
            </a:r>
            <a:r>
              <a:rPr lang="es-ES" sz="2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charité</a:t>
            </a:r>
            <a:r>
              <a:rPr lang="es-ES" sz="2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2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sans</a:t>
            </a:r>
            <a:r>
              <a:rPr lang="es-ES" sz="2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2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feinte</a:t>
            </a:r>
            <a:r>
              <a:rPr lang="es-ES" sz="2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22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1" name="Google Shape;381;p29"/>
          <p:cNvSpPr txBox="1"/>
          <p:nvPr/>
        </p:nvSpPr>
        <p:spPr>
          <a:xfrm>
            <a:off x="126023" y="4081090"/>
            <a:ext cx="11939953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Nous </a:t>
            </a:r>
            <a:r>
              <a:rPr lang="es-E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repenser</a:t>
            </a:r>
            <a:r>
              <a:rPr lang="es-E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:</a:t>
            </a:r>
            <a:endParaRPr sz="2400" b="1" dirty="0">
              <a:solidFill>
                <a:srgbClr val="7F7F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dirty="0" err="1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Retourner</a:t>
            </a:r>
            <a:r>
              <a:rPr lang="es-ES" sz="2400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à la </a:t>
            </a:r>
            <a:r>
              <a:rPr lang="es-ES" sz="2400" dirty="0" err="1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source</a:t>
            </a:r>
            <a:r>
              <a:rPr lang="es-ES" sz="2400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, à la </a:t>
            </a:r>
            <a:r>
              <a:rPr lang="es-ES" sz="2400" dirty="0" err="1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rencontre</a:t>
            </a:r>
            <a:r>
              <a:rPr lang="es-ES" sz="2400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2400" dirty="0" err="1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avec</a:t>
            </a:r>
            <a:r>
              <a:rPr lang="es-ES" sz="2400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le </a:t>
            </a:r>
            <a:r>
              <a:rPr lang="es-ES" sz="2400" dirty="0" err="1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Christ</a:t>
            </a:r>
            <a:r>
              <a:rPr lang="es-ES" sz="2400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2400" dirty="0" err="1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pauvre</a:t>
            </a:r>
            <a:r>
              <a:rPr lang="es-ES" sz="2400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, </a:t>
            </a:r>
            <a:r>
              <a:rPr lang="es-ES" sz="2400" dirty="0" err="1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avec</a:t>
            </a:r>
            <a:r>
              <a:rPr lang="es-ES" sz="2400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2400" dirty="0" err="1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sa</a:t>
            </a:r>
            <a:r>
              <a:rPr lang="es-ES" sz="2400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2400" dirty="0" err="1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Parole</a:t>
            </a:r>
            <a:r>
              <a:rPr lang="es-ES" sz="2400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, </a:t>
            </a:r>
            <a:r>
              <a:rPr lang="es-ES" sz="2400" dirty="0" err="1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avec</a:t>
            </a:r>
            <a:r>
              <a:rPr lang="es-ES" sz="2400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la </a:t>
            </a:r>
            <a:r>
              <a:rPr lang="es-ES" sz="2400" dirty="0" err="1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réalité</a:t>
            </a:r>
            <a:r>
              <a:rPr lang="es-ES" sz="2400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;</a:t>
            </a:r>
            <a:endParaRPr sz="2400" dirty="0">
              <a:solidFill>
                <a:srgbClr val="7F7F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dirty="0" err="1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Vivre</a:t>
            </a:r>
            <a:r>
              <a:rPr lang="es-ES" sz="2400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2400" dirty="0" err="1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dans</a:t>
            </a:r>
            <a:r>
              <a:rPr lang="es-ES" sz="2400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la </a:t>
            </a:r>
            <a:r>
              <a:rPr lang="es-ES" sz="2400" dirty="0" err="1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simplicité</a:t>
            </a:r>
            <a:r>
              <a:rPr lang="es-ES" sz="2400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, </a:t>
            </a:r>
            <a:r>
              <a:rPr lang="es-ES" sz="2400" dirty="0" err="1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jouir</a:t>
            </a:r>
            <a:r>
              <a:rPr lang="es-ES" sz="2400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de ce que </a:t>
            </a:r>
            <a:r>
              <a:rPr lang="es-ES" sz="2400" dirty="0" err="1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nous</a:t>
            </a:r>
            <a:r>
              <a:rPr lang="es-ES" sz="2400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2400" dirty="0" err="1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avons</a:t>
            </a:r>
            <a:r>
              <a:rPr lang="es-ES" sz="2400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;</a:t>
            </a:r>
            <a:endParaRPr sz="2400" dirty="0">
              <a:solidFill>
                <a:srgbClr val="7F7F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dirty="0" err="1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Passion</a:t>
            </a:r>
            <a:r>
              <a:rPr lang="es-ES" sz="2400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es-ES" sz="2400" dirty="0" err="1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pour</a:t>
            </a:r>
            <a:r>
              <a:rPr lang="es-ES" sz="2400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les </a:t>
            </a:r>
            <a:r>
              <a:rPr lang="es-ES" sz="2400" dirty="0" err="1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pauvres</a:t>
            </a:r>
            <a:r>
              <a:rPr lang="es-ES" sz="2400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: </a:t>
            </a:r>
            <a:r>
              <a:rPr lang="es-ES" sz="2400" dirty="0" err="1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solidarité</a:t>
            </a:r>
            <a:r>
              <a:rPr lang="es-ES" sz="2400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et </a:t>
            </a:r>
            <a:r>
              <a:rPr lang="es-ES" sz="2400" dirty="0" err="1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dignité</a:t>
            </a:r>
            <a:r>
              <a:rPr lang="es-ES" sz="2400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;</a:t>
            </a:r>
            <a:endParaRPr sz="2400" dirty="0">
              <a:solidFill>
                <a:srgbClr val="7F7F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Se sentir </a:t>
            </a:r>
            <a:r>
              <a:rPr lang="es-ES" sz="2400" dirty="0" err="1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interconnectés</a:t>
            </a:r>
            <a:r>
              <a:rPr lang="es-ES" sz="2400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par la </a:t>
            </a:r>
            <a:r>
              <a:rPr lang="es-ES" sz="2400" dirty="0" err="1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communauté</a:t>
            </a:r>
            <a:r>
              <a:rPr lang="es-ES" sz="2400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, la </a:t>
            </a:r>
            <a:r>
              <a:rPr lang="es-ES" sz="2400" dirty="0" err="1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communion</a:t>
            </a:r>
            <a:r>
              <a:rPr lang="es-ES" sz="2400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 et la </a:t>
            </a:r>
            <a:r>
              <a:rPr lang="es-ES" sz="2400" dirty="0" err="1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charité</a:t>
            </a:r>
            <a:r>
              <a:rPr lang="es-ES" sz="2400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Gill Sans"/>
                <a:cs typeface="Gill Sans"/>
                <a:sym typeface="Gill Sans"/>
              </a:rPr>
              <a:t>.</a:t>
            </a:r>
            <a:endParaRPr sz="2400" dirty="0">
              <a:solidFill>
                <a:srgbClr val="7F7F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82" name="Google Shape;382;p29" descr="Imagen que contiene dibu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93" y="826177"/>
            <a:ext cx="2731255" cy="1328286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9" descr="Bike"/>
          <p:cNvSpPr/>
          <p:nvPr/>
        </p:nvSpPr>
        <p:spPr>
          <a:xfrm>
            <a:off x="9640795" y="3429000"/>
            <a:ext cx="1199663" cy="1247756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D6ECD1">
                <a:alpha val="8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9"/>
          <p:cNvSpPr txBox="1"/>
          <p:nvPr/>
        </p:nvSpPr>
        <p:spPr>
          <a:xfrm>
            <a:off x="4567213" y="6391310"/>
            <a:ext cx="7969312" cy="482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s-ES" sz="28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CONCLUSION ET POINT DEPART</a:t>
            </a:r>
            <a:endParaRPr sz="280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0"/>
          <p:cNvSpPr txBox="1"/>
          <p:nvPr/>
        </p:nvSpPr>
        <p:spPr>
          <a:xfrm>
            <a:off x="126749" y="2616450"/>
            <a:ext cx="7628066" cy="274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Le pape François </a:t>
            </a:r>
            <a:r>
              <a:rPr lang="es-E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s’est</a:t>
            </a:r>
            <a:r>
              <a:rPr 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inspiré de </a:t>
            </a:r>
            <a:r>
              <a:rPr lang="es-E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nombreux</a:t>
            </a:r>
            <a:r>
              <a:rPr 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saints</a:t>
            </a:r>
            <a:r>
              <a:rPr 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: François </a:t>
            </a:r>
            <a:r>
              <a:rPr lang="es-E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d’Assise</a:t>
            </a:r>
            <a:r>
              <a:rPr 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s-E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Irénée</a:t>
            </a:r>
            <a:r>
              <a:rPr 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, Bonaventure, </a:t>
            </a:r>
            <a:r>
              <a:rPr lang="es-E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Hildegard</a:t>
            </a:r>
            <a:r>
              <a:rPr 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, et des </a:t>
            </a:r>
            <a:r>
              <a:rPr lang="es-E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réflexions</a:t>
            </a:r>
            <a:r>
              <a:rPr 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de </a:t>
            </a:r>
            <a:r>
              <a:rPr lang="es-E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l’Imam</a:t>
            </a:r>
            <a:r>
              <a:rPr 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...</a:t>
            </a:r>
            <a:endParaRPr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nous</a:t>
            </a:r>
            <a:r>
              <a:rPr 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ajoutons</a:t>
            </a:r>
            <a:r>
              <a:rPr 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à </a:t>
            </a:r>
            <a:r>
              <a:rPr lang="es-E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cette</a:t>
            </a:r>
            <a:r>
              <a:rPr 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longue</a:t>
            </a:r>
            <a:r>
              <a:rPr 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liste Claret et Paris </a:t>
            </a:r>
            <a:r>
              <a:rPr lang="es-E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comme</a:t>
            </a:r>
            <a:r>
              <a:rPr 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inspirateurs</a:t>
            </a:r>
            <a:r>
              <a:rPr 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d’une</a:t>
            </a:r>
            <a:r>
              <a:rPr 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écologie</a:t>
            </a:r>
            <a:r>
              <a:rPr 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globale</a:t>
            </a:r>
            <a:r>
              <a:rPr 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et intégrale.</a:t>
            </a:r>
            <a:endParaRPr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90" name="Google Shape;390;p30" descr="Imagen que contiene foto, hombre, gente, posand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6101" y="66502"/>
            <a:ext cx="3674208" cy="649866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0"/>
          <p:cNvSpPr txBox="1"/>
          <p:nvPr/>
        </p:nvSpPr>
        <p:spPr>
          <a:xfrm>
            <a:off x="572632" y="283416"/>
            <a:ext cx="6896477" cy="10772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Claret et Paris </a:t>
            </a:r>
            <a:r>
              <a:rPr lang="es-ES" sz="3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inspirateurs</a:t>
            </a:r>
            <a:r>
              <a:rPr lang="es-E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3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d'une</a:t>
            </a:r>
            <a:r>
              <a:rPr lang="es-E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3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écologie</a:t>
            </a:r>
            <a:r>
              <a:rPr lang="es-E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ES" sz="3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globale</a:t>
            </a:r>
            <a:r>
              <a:rPr lang="es-E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et intégrale</a:t>
            </a:r>
            <a:endParaRPr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rgbClr val="10CF9B">
                  <a:alpha val="27843"/>
                </a:srgbClr>
              </a:gs>
              <a:gs pos="14000">
                <a:srgbClr val="10CF9B">
                  <a:alpha val="27843"/>
                </a:srgbClr>
              </a:gs>
              <a:gs pos="100000">
                <a:srgbClr val="7CCA62">
                  <a:alpha val="84705"/>
                </a:srgbClr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Google Shape;98;p14"/>
          <p:cNvSpPr/>
          <p:nvPr/>
        </p:nvSpPr>
        <p:spPr>
          <a:xfrm flipH="1">
            <a:off x="4038599" y="6400799"/>
            <a:ext cx="8153398" cy="456772"/>
          </a:xfrm>
          <a:prstGeom prst="rect">
            <a:avLst/>
          </a:prstGeom>
          <a:gradFill>
            <a:gsLst>
              <a:gs pos="0">
                <a:srgbClr val="4FCEFF">
                  <a:alpha val="54901"/>
                </a:srgbClr>
              </a:gs>
              <a:gs pos="9000">
                <a:srgbClr val="4FCEFF">
                  <a:alpha val="54901"/>
                </a:srgbClr>
              </a:gs>
              <a:gs pos="99000">
                <a:schemeClr val="accent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0" name="Google Shape;100;p14" descr="Immagine che contiene fotografia, posando, persona, gruppo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335" b="15709"/>
          <a:stretch/>
        </p:blipFill>
        <p:spPr>
          <a:xfrm>
            <a:off x="-4" y="-419"/>
            <a:ext cx="1219200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/>
          <p:nvPr/>
        </p:nvSpPr>
        <p:spPr>
          <a:xfrm rot="10800000" flipH="1">
            <a:off x="0" y="5071729"/>
            <a:ext cx="12192003" cy="1786490"/>
          </a:xfrm>
          <a:prstGeom prst="rect">
            <a:avLst/>
          </a:prstGeom>
          <a:gradFill>
            <a:gsLst>
              <a:gs pos="0">
                <a:schemeClr val="accent6"/>
              </a:gs>
              <a:gs pos="8000">
                <a:schemeClr val="accent6"/>
              </a:gs>
              <a:gs pos="86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Google Shape;102;p14"/>
          <p:cNvSpPr/>
          <p:nvPr/>
        </p:nvSpPr>
        <p:spPr>
          <a:xfrm rot="10800000" flipH="1">
            <a:off x="4038600" y="5071729"/>
            <a:ext cx="8153401" cy="1786269"/>
          </a:xfrm>
          <a:prstGeom prst="rect">
            <a:avLst/>
          </a:prstGeom>
          <a:gradFill>
            <a:gsLst>
              <a:gs pos="0">
                <a:srgbClr val="AFDF9F">
                  <a:alpha val="0"/>
                </a:srgbClr>
              </a:gs>
              <a:gs pos="99000">
                <a:srgbClr val="009DD9">
                  <a:alpha val="80784"/>
                </a:srgbClr>
              </a:gs>
              <a:gs pos="100000">
                <a:srgbClr val="009DD9">
                  <a:alpha val="80784"/>
                </a:srgbClr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Google Shape;103;p14"/>
          <p:cNvSpPr/>
          <p:nvPr/>
        </p:nvSpPr>
        <p:spPr>
          <a:xfrm flipH="1">
            <a:off x="4076701" y="5071730"/>
            <a:ext cx="8115300" cy="1334505"/>
          </a:xfrm>
          <a:prstGeom prst="rect">
            <a:avLst/>
          </a:prstGeom>
          <a:gradFill>
            <a:gsLst>
              <a:gs pos="0">
                <a:srgbClr val="A5C249">
                  <a:alpha val="15686"/>
                </a:srgbClr>
              </a:gs>
              <a:gs pos="62000">
                <a:srgbClr val="7CCA62">
                  <a:alpha val="0"/>
                </a:srgbClr>
              </a:gs>
              <a:gs pos="100000">
                <a:srgbClr val="7CCA62">
                  <a:alpha val="0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Google Shape;104;p14"/>
          <p:cNvSpPr/>
          <p:nvPr/>
        </p:nvSpPr>
        <p:spPr>
          <a:xfrm rot="-6765946">
            <a:off x="3120189" y="3385221"/>
            <a:ext cx="2497963" cy="4087997"/>
          </a:xfrm>
          <a:custGeom>
            <a:avLst/>
            <a:gdLst/>
            <a:ahLst/>
            <a:cxnLst/>
            <a:rect l="l" t="t" r="r" b="b"/>
            <a:pathLst>
              <a:path w="2671045" h="4371251" extrusionOk="0">
                <a:moveTo>
                  <a:pt x="2671045" y="8492"/>
                </a:moveTo>
                <a:lnTo>
                  <a:pt x="840176" y="4371251"/>
                </a:lnTo>
                <a:lnTo>
                  <a:pt x="650202" y="4185755"/>
                </a:lnTo>
                <a:cubicBezTo>
                  <a:pt x="246220" y="3741276"/>
                  <a:pt x="0" y="315083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lose/>
              </a:path>
            </a:pathLst>
          </a:custGeom>
          <a:gradFill>
            <a:gsLst>
              <a:gs pos="0">
                <a:srgbClr val="A5C249">
                  <a:alpha val="0"/>
                </a:srgbClr>
              </a:gs>
              <a:gs pos="100000">
                <a:srgbClr val="C8DA90">
                  <a:alpha val="20000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956847" y="5835477"/>
            <a:ext cx="10278300" cy="18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79"/>
              <a:buFont typeface="Gill Sans"/>
              <a:buNone/>
            </a:pPr>
            <a:endParaRPr sz="1979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79"/>
              <a:buFont typeface="Gill Sans"/>
              <a:buNone/>
            </a:pPr>
            <a:endParaRPr sz="1979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79"/>
              <a:buFont typeface="Gill Sans"/>
              <a:buNone/>
            </a:pPr>
            <a:endParaRPr sz="1979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79"/>
              <a:buFont typeface="Gill Sans"/>
              <a:buNone/>
            </a:pPr>
            <a:endParaRPr sz="1979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79"/>
              <a:buFont typeface="Gill Sans"/>
              <a:buNone/>
            </a:pPr>
            <a:endParaRPr sz="1979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79"/>
              <a:buFont typeface="Gill Sans"/>
              <a:buNone/>
            </a:pPr>
            <a:endParaRPr sz="1979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79"/>
              <a:buFont typeface="Gill Sans"/>
              <a:buNone/>
            </a:pPr>
            <a:r>
              <a:rPr lang="es-ES" sz="2000" kern="1200" cap="all" spc="7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NOUS SOMMES APPELES A ÊTRE LES INSTRUMENTS, POUR QUE NOTRE PLANÈTE SOIT CE QUE DIEU A RÊVE      </a:t>
            </a:r>
            <a:br>
              <a:rPr lang="es-ES" sz="2000" kern="1200" cap="all" spc="7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s-ES" sz="1400" kern="1200" cap="all" spc="7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(LS 53)</a:t>
            </a:r>
            <a:endParaRPr sz="1400" kern="1200" cap="all" spc="7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79" b="1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79"/>
              <a:buFont typeface="Gill Sans"/>
              <a:buNone/>
            </a:pPr>
            <a:r>
              <a:rPr lang="es-ES" sz="1979" b="1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   </a:t>
            </a:r>
            <a:endParaRPr sz="3240" dirty="0">
              <a:solidFill>
                <a:schemeClr val="lt1"/>
              </a:solidFill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188940" y="622486"/>
            <a:ext cx="59920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 kern="1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rPr>
              <a:t>¡</a:t>
            </a:r>
            <a:r>
              <a:rPr lang="es-ES" sz="5400" b="1" kern="12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rPr>
              <a:t>Responsabilité</a:t>
            </a:r>
            <a:r>
              <a:rPr lang="es-ES" sz="5400" b="1" kern="1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rPr>
              <a:t>!</a:t>
            </a:r>
            <a:endParaRPr sz="5400" b="1" kern="1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5"/>
          <p:cNvGrpSpPr/>
          <p:nvPr/>
        </p:nvGrpSpPr>
        <p:grpSpPr>
          <a:xfrm>
            <a:off x="91183" y="1043798"/>
            <a:ext cx="11678713" cy="5093101"/>
            <a:chOff x="5458" y="805672"/>
            <a:chExt cx="11678713" cy="5093101"/>
          </a:xfrm>
        </p:grpSpPr>
        <p:sp>
          <p:nvSpPr>
            <p:cNvPr id="112" name="Google Shape;112;p15"/>
            <p:cNvSpPr/>
            <p:nvPr/>
          </p:nvSpPr>
          <p:spPr>
            <a:xfrm>
              <a:off x="14816" y="815036"/>
              <a:ext cx="3427608" cy="2558637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5458" y="3542211"/>
              <a:ext cx="3427608" cy="1100214"/>
            </a:xfrm>
            <a:prstGeom prst="rect">
              <a:avLst/>
            </a:prstGeom>
            <a:solidFill>
              <a:schemeClr val="accent5"/>
            </a:solidFill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 txBox="1"/>
            <p:nvPr/>
          </p:nvSpPr>
          <p:spPr>
            <a:xfrm>
              <a:off x="5458" y="3542211"/>
              <a:ext cx="2413808" cy="1100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0" rIns="266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Gill Sans"/>
                <a:buNone/>
              </a:pPr>
              <a:r>
                <a:rPr lang="es-ES" sz="21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INTRODU</a:t>
              </a:r>
              <a:r>
                <a:rPr lang="es-ES" sz="21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CTIO</a:t>
              </a:r>
              <a:r>
                <a:rPr lang="es-ES" sz="21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N</a:t>
              </a:r>
              <a:endParaRPr sz="2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1119821" y="4699110"/>
              <a:ext cx="1199663" cy="1199663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rgbClr val="D6ECD1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4211456" y="805672"/>
              <a:ext cx="3427608" cy="2558637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8CC55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4004463" y="3576780"/>
              <a:ext cx="3843034" cy="1100214"/>
            </a:xfrm>
            <a:prstGeom prst="rect">
              <a:avLst/>
            </a:prstGeom>
            <a:solidFill>
              <a:srgbClr val="8CC554"/>
            </a:solidFill>
            <a:ln w="12700" cap="flat" cmpd="sng">
              <a:solidFill>
                <a:srgbClr val="8CC55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 txBox="1"/>
            <p:nvPr/>
          </p:nvSpPr>
          <p:spPr>
            <a:xfrm>
              <a:off x="4004463" y="3576780"/>
              <a:ext cx="2706362" cy="1100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0" rIns="26650" bIns="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Gill Sans"/>
                <a:buNone/>
              </a:pPr>
              <a:r>
                <a:rPr lang="es-ES" sz="21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      QUE NOUS </a:t>
              </a:r>
              <a:r>
                <a:rPr lang="es-ES" sz="21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SUGGÈRENT</a:t>
              </a:r>
              <a:r>
                <a:rPr lang="es-ES" sz="21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CLARET ET PARIS AUJOURD'HUI??</a:t>
              </a:r>
              <a:endParaRPr sz="2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5293212" y="4686802"/>
              <a:ext cx="1199663" cy="1199663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rgbClr val="D6ECD1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8256563" y="871224"/>
              <a:ext cx="3427608" cy="2558637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A4C14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8228456" y="3542211"/>
              <a:ext cx="3427608" cy="1100214"/>
            </a:xfrm>
            <a:prstGeom prst="rect">
              <a:avLst/>
            </a:prstGeom>
            <a:solidFill>
              <a:srgbClr val="A4C148"/>
            </a:solidFill>
            <a:ln w="12700" cap="flat" cmpd="sng">
              <a:solidFill>
                <a:srgbClr val="A4C14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 txBox="1"/>
            <p:nvPr/>
          </p:nvSpPr>
          <p:spPr>
            <a:xfrm>
              <a:off x="8228456" y="3542211"/>
              <a:ext cx="2413808" cy="1100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0" rIns="26650" bIns="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Gill Sans"/>
                <a:buNone/>
              </a:pPr>
              <a:r>
                <a:rPr lang="es-ES" sz="21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CONCLUSION</a:t>
              </a:r>
              <a:endParaRPr sz="2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r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Gill Sans"/>
                <a:buNone/>
              </a:pPr>
              <a:r>
                <a:rPr lang="es-ES" sz="21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ET POINT DE DÉPART</a:t>
              </a:r>
              <a:endParaRPr sz="2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9900146" y="4659066"/>
              <a:ext cx="1199663" cy="1199663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rgbClr val="D6ECD1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4" name="Google Shape;124;p15" descr="Niño con avión plano de jugue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4977" y="1280370"/>
            <a:ext cx="3165232" cy="2086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 descr="Imagen que contiene dibujo&#10;&#10;Descripción generada automá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37329" y="1694282"/>
            <a:ext cx="3071893" cy="1493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 descr="Imagen que contiene objeto, interior, tabla, monitor&#10;&#10;Descripción generada automá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19714" y="1280369"/>
            <a:ext cx="2986199" cy="199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6" descr="Niño con avión plano de jugue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282" y="1"/>
            <a:ext cx="3681718" cy="22533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16"/>
          <p:cNvGrpSpPr/>
          <p:nvPr/>
        </p:nvGrpSpPr>
        <p:grpSpPr>
          <a:xfrm>
            <a:off x="356862" y="186922"/>
            <a:ext cx="5715324" cy="1207306"/>
            <a:chOff x="8072" y="3552436"/>
            <a:chExt cx="3486798" cy="1119213"/>
          </a:xfrm>
        </p:grpSpPr>
        <p:sp>
          <p:nvSpPr>
            <p:cNvPr id="133" name="Google Shape;133;p16"/>
            <p:cNvSpPr/>
            <p:nvPr/>
          </p:nvSpPr>
          <p:spPr>
            <a:xfrm>
              <a:off x="8072" y="3552436"/>
              <a:ext cx="3486798" cy="1119213"/>
            </a:xfrm>
            <a:prstGeom prst="rect">
              <a:avLst/>
            </a:prstGeom>
            <a:solidFill>
              <a:schemeClr val="accent5"/>
            </a:solidFill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 txBox="1"/>
            <p:nvPr/>
          </p:nvSpPr>
          <p:spPr>
            <a:xfrm>
              <a:off x="8072" y="3552436"/>
              <a:ext cx="3486798" cy="1119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0" rIns="292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Gill Sans"/>
                <a:buNone/>
              </a:pPr>
              <a:r>
                <a:rPr lang="es-ES" sz="4800" b="1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INTRODUCTI</a:t>
              </a:r>
              <a:r>
                <a:rPr lang="es-ES" sz="4800" b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O</a:t>
              </a:r>
              <a:r>
                <a:rPr lang="es-ES" sz="4800" b="1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N</a:t>
              </a:r>
              <a:endParaRPr sz="48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35" name="Google Shape;135;p16"/>
          <p:cNvSpPr/>
          <p:nvPr/>
        </p:nvSpPr>
        <p:spPr>
          <a:xfrm>
            <a:off x="630705" y="2253366"/>
            <a:ext cx="9496425" cy="1038225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73763"/>
                </a:solidFill>
                <a:latin typeface="Gill Sans"/>
                <a:ea typeface="Gill Sans"/>
                <a:cs typeface="Gill Sans"/>
                <a:sym typeface="Gill Sans"/>
              </a:rPr>
              <a:t>La crise écologique dans laquelle nous sommes plongés se présente comme une opportunité qui nous pousse à la conversion.</a:t>
            </a:r>
            <a:endParaRPr sz="2400" b="1" i="0" u="none" strike="noStrike" cap="none">
              <a:solidFill>
                <a:srgbClr val="07376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252046" y="3580519"/>
            <a:ext cx="9657059" cy="1140420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La rencontre avec Jésus nous transforme et nous demande de le mettre en évidence dans nos relations avec le monde.. </a:t>
            </a:r>
            <a:endParaRPr sz="2400" b="1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356862" y="5085842"/>
            <a:ext cx="10044112" cy="1038225"/>
          </a:xfrm>
          <a:prstGeom prst="rect">
            <a:avLst/>
          </a:prstGeom>
          <a:solidFill>
            <a:srgbClr val="0B9B7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A la lumière de Claret et de Paris, nous voulons motiver une passion pour le soin du monde</a:t>
            </a:r>
            <a:endParaRPr sz="2400" b="1" i="0" u="none" strike="noStrike" cap="none">
              <a:solidFill>
                <a:srgbClr val="FFFF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8" name="Google Shape;138;p16" descr="Heart Lock"/>
          <p:cNvSpPr/>
          <p:nvPr/>
        </p:nvSpPr>
        <p:spPr>
          <a:xfrm>
            <a:off x="5595042" y="964366"/>
            <a:ext cx="1220379" cy="1220379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D6ECD1">
                <a:alpha val="8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6"/>
          <p:cNvSpPr/>
          <p:nvPr/>
        </p:nvSpPr>
        <p:spPr>
          <a:xfrm>
            <a:off x="10239303" y="3219312"/>
            <a:ext cx="1820007" cy="1656611"/>
          </a:xfrm>
          <a:prstGeom prst="ellipse">
            <a:avLst/>
          </a:prstGeom>
          <a:solidFill>
            <a:srgbClr val="55A8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LS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53,202,221,217,216</a:t>
            </a:r>
            <a:endParaRPr sz="1800" b="1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7" descr="Immagine che contiene erba, frutta, tenendo, verd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t="15277" b="14999"/>
          <a:stretch/>
        </p:blipFill>
        <p:spPr>
          <a:xfrm>
            <a:off x="0" y="-20274"/>
            <a:ext cx="6369418" cy="271820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6729336" y="331931"/>
            <a:ext cx="521061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89CA2"/>
                </a:solidFill>
                <a:latin typeface="Gill Sans"/>
                <a:ea typeface="Gill Sans"/>
                <a:cs typeface="Gill Sans"/>
                <a:sym typeface="Gill Sans"/>
              </a:rPr>
              <a:t>Nous vous offrons cette réflexion de la simplicité et de la fraternité</a:t>
            </a:r>
            <a:endParaRPr sz="2400" b="1">
              <a:solidFill>
                <a:srgbClr val="089CA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5822574" y="2851925"/>
            <a:ext cx="52107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rgbClr val="00B050"/>
                </a:solidFill>
                <a:latin typeface="Gill Sans"/>
                <a:ea typeface="Gill Sans"/>
                <a:cs typeface="Gill Sans"/>
                <a:sym typeface="Gill Sans"/>
              </a:rPr>
              <a:t>Nous sommes conscients que nous n’épuisons pas le thème</a:t>
            </a:r>
            <a:endParaRPr sz="2800" b="1">
              <a:solidFill>
                <a:srgbClr val="00B05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265350" y="3806025"/>
            <a:ext cx="53613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rgbClr val="FFC000"/>
                </a:solidFill>
                <a:latin typeface="Gill Sans"/>
                <a:ea typeface="Gill Sans"/>
                <a:cs typeface="Gill Sans"/>
                <a:sym typeface="Gill Sans"/>
              </a:rPr>
              <a:t>Nous voulons vous provoquer et vous motiver à découvrir la clé pour continuer à ouvrir les portes au changement</a:t>
            </a:r>
            <a:endParaRPr sz="2800" b="1">
              <a:solidFill>
                <a:srgbClr val="FFC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1">
              <a:solidFill>
                <a:srgbClr val="FFC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8" name="Google Shape;148;p17" descr="Immagine che contiene erba, frutta, tenendo, verd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t="15277" b="14999"/>
          <a:stretch/>
        </p:blipFill>
        <p:spPr>
          <a:xfrm>
            <a:off x="5822582" y="4139793"/>
            <a:ext cx="6369418" cy="2718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rgbClr val="10CF9B">
                  <a:alpha val="27843"/>
                </a:srgbClr>
              </a:gs>
              <a:gs pos="14000">
                <a:srgbClr val="10CF9B">
                  <a:alpha val="27843"/>
                </a:srgbClr>
              </a:gs>
              <a:gs pos="100000">
                <a:srgbClr val="7CCA62">
                  <a:alpha val="84705"/>
                </a:srgbClr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4" name="Google Shape;154;p18"/>
          <p:cNvSpPr/>
          <p:nvPr/>
        </p:nvSpPr>
        <p:spPr>
          <a:xfrm flipH="1">
            <a:off x="4038599" y="6400799"/>
            <a:ext cx="8153398" cy="456772"/>
          </a:xfrm>
          <a:prstGeom prst="rect">
            <a:avLst/>
          </a:prstGeom>
          <a:gradFill>
            <a:gsLst>
              <a:gs pos="0">
                <a:srgbClr val="4FCEFF">
                  <a:alpha val="54901"/>
                </a:srgbClr>
              </a:gs>
              <a:gs pos="9000">
                <a:srgbClr val="4FCEFF">
                  <a:alpha val="54901"/>
                </a:srgbClr>
              </a:gs>
              <a:gs pos="99000">
                <a:schemeClr val="accent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581282" y="3929591"/>
            <a:ext cx="6267450" cy="203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40"/>
              <a:buFont typeface="Gill Sans"/>
              <a:buNone/>
            </a:pPr>
            <a:r>
              <a:rPr lang="es-ES" kern="1200" cap="all" spc="7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POUR CONTRIBUER À RETROUVER LA PAIX, LA BEAUTÉ ET LA PLÉNITUDE</a:t>
            </a:r>
            <a:br>
              <a:rPr lang="es-ES" sz="1620" dirty="0">
                <a:latin typeface="Calibri"/>
                <a:ea typeface="Calibri"/>
                <a:cs typeface="Calibri"/>
                <a:sym typeface="Calibri"/>
              </a:rPr>
            </a:br>
            <a:endParaRPr sz="3600" dirty="0"/>
          </a:p>
        </p:txBody>
      </p:sp>
      <p:sp>
        <p:nvSpPr>
          <p:cNvPr id="157" name="Google Shape;157;p18"/>
          <p:cNvSpPr/>
          <p:nvPr/>
        </p:nvSpPr>
        <p:spPr>
          <a:xfrm flipH="1">
            <a:off x="8123337" y="-3"/>
            <a:ext cx="3611463" cy="6858000"/>
          </a:xfrm>
          <a:prstGeom prst="rect">
            <a:avLst/>
          </a:prstGeom>
          <a:gradFill>
            <a:gsLst>
              <a:gs pos="0">
                <a:srgbClr val="7CCA62">
                  <a:alpha val="76862"/>
                </a:srgbClr>
              </a:gs>
              <a:gs pos="100000">
                <a:srgbClr val="619EDE">
                  <a:alpha val="51764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8" name="Google Shape;158;p18"/>
          <p:cNvSpPr/>
          <p:nvPr/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0">
                <a:srgbClr val="009DD9">
                  <a:alpha val="68627"/>
                </a:srgbClr>
              </a:gs>
              <a:gs pos="22000">
                <a:srgbClr val="009DD9">
                  <a:alpha val="68627"/>
                </a:srgbClr>
              </a:gs>
              <a:gs pos="99000">
                <a:srgbClr val="10CF9B">
                  <a:alpha val="73725"/>
                </a:srgbClr>
              </a:gs>
              <a:gs pos="100000">
                <a:srgbClr val="10CF9B">
                  <a:alpha val="73725"/>
                </a:srgbClr>
              </a:gs>
            </a:gsLst>
            <a:lin ang="9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9" name="Google Shape;159;p18"/>
          <p:cNvSpPr/>
          <p:nvPr/>
        </p:nvSpPr>
        <p:spPr>
          <a:xfrm rot="5400000">
            <a:off x="8426853" y="-345671"/>
            <a:ext cx="3429002" cy="4120348"/>
          </a:xfrm>
          <a:prstGeom prst="rect">
            <a:avLst/>
          </a:prstGeom>
          <a:gradFill>
            <a:gsLst>
              <a:gs pos="0">
                <a:srgbClr val="7CCA62">
                  <a:alpha val="25882"/>
                </a:srgbClr>
              </a:gs>
              <a:gs pos="49000">
                <a:srgbClr val="276EBA">
                  <a:alpha val="0"/>
                </a:srgbClr>
              </a:gs>
              <a:gs pos="100000">
                <a:srgbClr val="276EBA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0" name="Google Shape;160;p18" descr="Immagine che contiene uomo, abbigliamento, fotografia, posando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741" r="14510"/>
          <a:stretch/>
        </p:blipFill>
        <p:spPr>
          <a:xfrm>
            <a:off x="7142285" y="1328586"/>
            <a:ext cx="4756162" cy="47561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18"/>
          <p:cNvGrpSpPr/>
          <p:nvPr/>
        </p:nvGrpSpPr>
        <p:grpSpPr>
          <a:xfrm>
            <a:off x="293554" y="104687"/>
            <a:ext cx="7991041" cy="1119213"/>
            <a:chOff x="4084921" y="3552436"/>
            <a:chExt cx="3486798" cy="1119213"/>
          </a:xfrm>
        </p:grpSpPr>
        <p:sp>
          <p:nvSpPr>
            <p:cNvPr id="162" name="Google Shape;162;p18"/>
            <p:cNvSpPr/>
            <p:nvPr/>
          </p:nvSpPr>
          <p:spPr>
            <a:xfrm>
              <a:off x="4084921" y="3552436"/>
              <a:ext cx="3486798" cy="1119213"/>
            </a:xfrm>
            <a:prstGeom prst="rect">
              <a:avLst/>
            </a:prstGeom>
            <a:solidFill>
              <a:srgbClr val="8CC554"/>
            </a:solidFill>
            <a:ln w="12700" cap="flat" cmpd="sng">
              <a:solidFill>
                <a:srgbClr val="8CC55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 txBox="1"/>
            <p:nvPr/>
          </p:nvSpPr>
          <p:spPr>
            <a:xfrm>
              <a:off x="4084921" y="3552436"/>
              <a:ext cx="3482641" cy="1119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0" rIns="292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Gill Sans"/>
                <a:buNone/>
              </a:pPr>
              <a:endParaRPr sz="32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Gill Sans"/>
                <a:buNone/>
              </a:pPr>
              <a:r>
                <a:rPr lang="es-ES" sz="3200" b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QUE NOUS SUGGÈRENT CLARET PARIS...?</a:t>
              </a:r>
              <a:endParaRPr sz="32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Gill Sans"/>
                <a:buNone/>
              </a:pPr>
              <a:endParaRPr sz="32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64" name="Google Shape;164;p18" descr="Marker"/>
          <p:cNvSpPr/>
          <p:nvPr/>
        </p:nvSpPr>
        <p:spPr>
          <a:xfrm>
            <a:off x="7219594" y="402345"/>
            <a:ext cx="1220379" cy="1220379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D6ECD1">
                <a:alpha val="8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Google Shape;165;p18" descr="Imagen que contiene objeto, interior, tabla, monitor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369374">
            <a:off x="453857" y="1302929"/>
            <a:ext cx="2986199" cy="199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9" descr="Imagen que contiene pájar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686" y="-56795"/>
            <a:ext cx="11430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/>
          <p:nvPr/>
        </p:nvSpPr>
        <p:spPr>
          <a:xfrm>
            <a:off x="391674" y="1984866"/>
            <a:ext cx="3675185" cy="2432569"/>
          </a:xfrm>
          <a:prstGeom prst="ellipse">
            <a:avLst/>
          </a:prstGeom>
          <a:solidFill>
            <a:srgbClr val="546422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lang="es-ES" sz="2000" b="1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Docilité 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lang="es-ES" sz="2000" b="1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Recherche de la volonté de Dieu Experimenter créatures</a:t>
            </a:r>
            <a:endParaRPr sz="2000" b="1">
              <a:solidFill>
                <a:srgbClr val="FFFF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2643612" y="88569"/>
            <a:ext cx="882712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kern="1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rPr>
              <a:t>GARDIENS DE L’ŒUVRE DE DIEU</a:t>
            </a:r>
            <a:endParaRPr sz="3200" b="1" kern="1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                                                                                </a:t>
            </a:r>
            <a:r>
              <a:rPr lang="es-ES" sz="1800" b="1" kern="1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rPr>
              <a:t>LS 217</a:t>
            </a:r>
            <a:endParaRPr sz="1800" b="1" kern="1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8757138" y="2365131"/>
            <a:ext cx="2989548" cy="4436074"/>
          </a:xfrm>
          <a:prstGeom prst="rect">
            <a:avLst/>
          </a:prstGeom>
          <a:solidFill>
            <a:srgbClr val="55A839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 te supplie de daigner m'éclairer pour que je te connaisse et me connaisse, et que je sache aussi tout ce que tu veux que je fasse</a:t>
            </a:r>
            <a:endParaRPr sz="18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	RN p.194</a:t>
            </a:r>
            <a:endParaRPr sz="18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Connaissant la volonté de Dieu, aucune difficulté ne m'est offerte</a:t>
            </a:r>
            <a:endParaRPr sz="18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MP2,3,7</a:t>
            </a:r>
            <a:endParaRPr sz="180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9508820" y="2364240"/>
            <a:ext cx="17032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1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M.A.París</a:t>
            </a:r>
            <a:endParaRPr sz="2800" b="1" cap="none">
              <a:solidFill>
                <a:srgbClr val="FFFF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1973655" y="4729119"/>
            <a:ext cx="6044930" cy="2072086"/>
          </a:xfrm>
          <a:prstGeom prst="rect">
            <a:avLst/>
          </a:prstGeom>
          <a:solidFill>
            <a:srgbClr val="55A839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Seigneur et mon Dieu, envoie sur moi ton Esprit divin pour m’éclairer</a:t>
            </a:r>
            <a:endParaRPr sz="18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Qui es-tu? Qui suis-je...?... Si je suis quelque chose, si j’ai quelque chose, j’ai tout reçu de Dieu... Il est mon Créateur, il est mon Gardien (Aut 343-345)</a:t>
            </a:r>
            <a:r>
              <a:rPr lang="es-ES" sz="14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(Aut 343-345)</a:t>
            </a:r>
            <a:endParaRPr sz="1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4066859" y="4729119"/>
            <a:ext cx="18585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1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A.M.Claret</a:t>
            </a:r>
            <a:endParaRPr sz="2800" b="1" cap="none">
              <a:solidFill>
                <a:srgbClr val="FFFF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1973655" y="603671"/>
            <a:ext cx="4352192" cy="112541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2700" cap="flat" cmpd="sng">
            <a:solidFill>
              <a:srgbClr val="0A51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APPELS- REPONSE</a:t>
            </a:r>
            <a:endParaRPr sz="180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3" name="Google Shape;183;p20"/>
          <p:cNvSpPr/>
          <p:nvPr/>
        </p:nvSpPr>
        <p:spPr>
          <a:xfrm flipH="1">
            <a:off x="3988577" y="1839884"/>
            <a:ext cx="8203421" cy="5017687"/>
          </a:xfrm>
          <a:prstGeom prst="rect">
            <a:avLst/>
          </a:prstGeom>
          <a:gradFill>
            <a:gsLst>
              <a:gs pos="0">
                <a:srgbClr val="7CCA62">
                  <a:alpha val="91764"/>
                </a:srgbClr>
              </a:gs>
              <a:gs pos="100000">
                <a:schemeClr val="accent2"/>
              </a:gs>
            </a:gsLst>
            <a:lin ang="12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4" name="Google Shape;184;p20"/>
          <p:cNvSpPr/>
          <p:nvPr/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0">
                <a:srgbClr val="7CCA62">
                  <a:alpha val="2745"/>
                </a:srgbClr>
              </a:gs>
              <a:gs pos="100000">
                <a:srgbClr val="7E9532"/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85" name="Google Shape;185;p20" descr="Una montaña con nieve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268" b="6037"/>
          <a:stretch/>
        </p:blipFill>
        <p:spPr>
          <a:xfrm>
            <a:off x="343838" y="351520"/>
            <a:ext cx="112776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/>
          <p:nvPr/>
        </p:nvSpPr>
        <p:spPr>
          <a:xfrm>
            <a:off x="3994935" y="429704"/>
            <a:ext cx="4594479" cy="118466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APPEL - REPONSE</a:t>
            </a:r>
            <a:endParaRPr sz="240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87" name="Google Shape;187;p20"/>
          <p:cNvGrpSpPr/>
          <p:nvPr/>
        </p:nvGrpSpPr>
        <p:grpSpPr>
          <a:xfrm>
            <a:off x="3188447" y="1140505"/>
            <a:ext cx="8128000" cy="5080000"/>
            <a:chOff x="0" y="169333"/>
            <a:chExt cx="8128000" cy="5080000"/>
          </a:xfrm>
        </p:grpSpPr>
        <p:sp>
          <p:nvSpPr>
            <p:cNvPr id="188" name="Google Shape;188;p20"/>
            <p:cNvSpPr/>
            <p:nvPr/>
          </p:nvSpPr>
          <p:spPr>
            <a:xfrm>
              <a:off x="0" y="169333"/>
              <a:ext cx="8128000" cy="50799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3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B2C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1032256" y="3675549"/>
              <a:ext cx="211328" cy="211328"/>
            </a:xfrm>
            <a:prstGeom prst="ellipse">
              <a:avLst/>
            </a:prstGeom>
            <a:solidFill>
              <a:srgbClr val="07509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1137920" y="3781213"/>
              <a:ext cx="1893824" cy="1468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0"/>
            <p:cNvSpPr txBox="1"/>
            <p:nvPr/>
          </p:nvSpPr>
          <p:spPr>
            <a:xfrm>
              <a:off x="1137920" y="3781213"/>
              <a:ext cx="1893824" cy="1468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197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800"/>
                <a:buFont typeface="Gill Sans"/>
                <a:buNone/>
              </a:pPr>
              <a:r>
                <a:rPr lang="es-ES" sz="1800" b="1">
                  <a:solidFill>
                    <a:srgbClr val="002060"/>
                  </a:solidFill>
                  <a:latin typeface="Gill Sans"/>
                  <a:ea typeface="Gill Sans"/>
                  <a:cs typeface="Gill Sans"/>
                  <a:sym typeface="Gill Sans"/>
                </a:rPr>
                <a:t>REFORMER  REFORME</a:t>
              </a:r>
              <a:endParaRPr sz="1800" b="1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2897632" y="2294805"/>
              <a:ext cx="382016" cy="382016"/>
            </a:xfrm>
            <a:prstGeom prst="ellipse">
              <a:avLst/>
            </a:prstGeom>
            <a:solidFill>
              <a:srgbClr val="6893D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3088640" y="2485813"/>
              <a:ext cx="1950720" cy="2763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0"/>
            <p:cNvSpPr txBox="1"/>
            <p:nvPr/>
          </p:nvSpPr>
          <p:spPr>
            <a:xfrm>
              <a:off x="3098018" y="2483085"/>
              <a:ext cx="2238487" cy="2763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24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S" sz="1800" b="1" kern="1200" dirty="0">
                  <a:solidFill>
                    <a:srgbClr val="0BD0D9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Nova"/>
                  <a:ea typeface="+mn-ea"/>
                  <a:cs typeface="+mn-cs"/>
                  <a:sym typeface="Verdana"/>
                </a:rPr>
                <a:t>RÉTABLIR</a:t>
              </a:r>
              <a:endParaRPr sz="1800" b="1" kern="1200" dirty="0">
                <a:solidFill>
                  <a:srgbClr val="0BD0D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/>
                <a:ea typeface="+mn-ea"/>
                <a:cs typeface="+mn-cs"/>
                <a:sym typeface="Verdana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S" sz="1800" b="1" kern="1200" dirty="0">
                  <a:solidFill>
                    <a:srgbClr val="0BD0D9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Nova"/>
                  <a:ea typeface="+mn-ea"/>
                  <a:cs typeface="+mn-cs"/>
                  <a:sym typeface="Verdana"/>
                </a:rPr>
                <a:t>EMBELLIR</a:t>
              </a:r>
              <a:endParaRPr sz="1800" b="1" kern="1200" dirty="0">
                <a:solidFill>
                  <a:srgbClr val="0BD0D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/>
                <a:ea typeface="+mn-ea"/>
                <a:cs typeface="+mn-cs"/>
                <a:sym typeface="Verdana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9CA2"/>
                </a:buClr>
                <a:buSzPts val="1800"/>
                <a:buFont typeface="Gill Sans"/>
                <a:buNone/>
              </a:pPr>
              <a:endParaRPr sz="1800" b="1" dirty="0">
                <a:solidFill>
                  <a:srgbClr val="089CA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5140960" y="1454573"/>
              <a:ext cx="528320" cy="528320"/>
            </a:xfrm>
            <a:prstGeom prst="ellipse">
              <a:avLst/>
            </a:prstGeom>
            <a:solidFill>
              <a:srgbClr val="6893D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5402779" y="1718733"/>
              <a:ext cx="1955401" cy="35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0"/>
            <p:cNvSpPr txBox="1"/>
            <p:nvPr/>
          </p:nvSpPr>
          <p:spPr>
            <a:xfrm>
              <a:off x="5402779" y="1718733"/>
              <a:ext cx="2258336" cy="35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9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r>
                <a:rPr lang="es-ES" sz="1800" b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PROCESSUS DE CONVERSION</a:t>
              </a:r>
              <a:endParaRPr sz="1800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98" name="Google Shape;198;p20"/>
          <p:cNvGrpSpPr/>
          <p:nvPr/>
        </p:nvGrpSpPr>
        <p:grpSpPr>
          <a:xfrm>
            <a:off x="177815" y="503664"/>
            <a:ext cx="3806710" cy="5490785"/>
            <a:chOff x="2205333" y="-59216"/>
            <a:chExt cx="3806710" cy="5490785"/>
          </a:xfrm>
        </p:grpSpPr>
        <p:sp>
          <p:nvSpPr>
            <p:cNvPr id="199" name="Google Shape;199;p20"/>
            <p:cNvSpPr/>
            <p:nvPr/>
          </p:nvSpPr>
          <p:spPr>
            <a:xfrm>
              <a:off x="3244332" y="-59216"/>
              <a:ext cx="2678334" cy="27979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858"/>
                    <a:pt x="29162" y="10291"/>
                    <a:pt x="56036" y="8206"/>
                  </a:cubicBezTo>
                  <a:cubicBezTo>
                    <a:pt x="82910" y="6120"/>
                    <a:pt x="106849" y="25219"/>
                    <a:pt x="110979" y="52040"/>
                  </a:cubicBezTo>
                  <a:cubicBezTo>
                    <a:pt x="115109" y="78861"/>
                    <a:pt x="98038" y="104363"/>
                    <a:pt x="71799" y="110571"/>
                  </a:cubicBezTo>
                  <a:lnTo>
                    <a:pt x="71234" y="118229"/>
                  </a:lnTo>
                  <a:lnTo>
                    <a:pt x="56643" y="105514"/>
                  </a:lnTo>
                  <a:lnTo>
                    <a:pt x="73347" y="89583"/>
                  </a:lnTo>
                  <a:lnTo>
                    <a:pt x="72793" y="97090"/>
                  </a:lnTo>
                  <a:cubicBezTo>
                    <a:pt x="91214" y="90427"/>
                    <a:pt x="101817" y="70667"/>
                    <a:pt x="97432" y="51172"/>
                  </a:cubicBezTo>
                  <a:cubicBezTo>
                    <a:pt x="93048" y="31677"/>
                    <a:pt x="75073" y="18657"/>
                    <a:pt x="55662" y="20917"/>
                  </a:cubicBezTo>
                  <a:cubicBezTo>
                    <a:pt x="36251" y="23176"/>
                    <a:pt x="21588" y="39995"/>
                    <a:pt x="21588" y="60000"/>
                  </a:cubicBezTo>
                  <a:close/>
                </a:path>
              </a:pathLst>
            </a:custGeom>
            <a:solidFill>
              <a:srgbClr val="07509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3932318" y="763536"/>
              <a:ext cx="1286571" cy="86506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 txBox="1"/>
            <p:nvPr/>
          </p:nvSpPr>
          <p:spPr>
            <a:xfrm>
              <a:off x="3932318" y="763536"/>
              <a:ext cx="1286571" cy="865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5686C"/>
                </a:buClr>
                <a:buSzPts val="1400"/>
                <a:buFont typeface="Gill Sans"/>
                <a:buNone/>
              </a:pPr>
              <a:r>
                <a:rPr lang="es-ES" sz="1400" b="1">
                  <a:solidFill>
                    <a:srgbClr val="05686C"/>
                  </a:solidFill>
                  <a:latin typeface="Gill Sans"/>
                  <a:ea typeface="Gill Sans"/>
                  <a:cs typeface="Gill Sans"/>
                  <a:sym typeface="Gill Sans"/>
                </a:rPr>
                <a:t>FIDELI</a:t>
              </a:r>
              <a:r>
                <a:rPr lang="es-ES" b="1">
                  <a:solidFill>
                    <a:srgbClr val="05686C"/>
                  </a:solidFill>
                  <a:latin typeface="Gill Sans"/>
                  <a:ea typeface="Gill Sans"/>
                  <a:cs typeface="Gill Sans"/>
                  <a:sym typeface="Gill Sans"/>
                </a:rPr>
                <a:t>TE </a:t>
              </a:r>
              <a:r>
                <a:rPr lang="es-ES" sz="1400" b="1">
                  <a:solidFill>
                    <a:srgbClr val="05686C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endParaRPr sz="1400" b="1">
                <a:solidFill>
                  <a:srgbClr val="05686C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5686C"/>
                </a:buClr>
                <a:buSzPts val="1400"/>
                <a:buFont typeface="Gill Sans"/>
                <a:buNone/>
              </a:pPr>
              <a:r>
                <a:rPr lang="es-ES" sz="1400" b="1">
                  <a:solidFill>
                    <a:srgbClr val="05686C"/>
                  </a:solidFill>
                  <a:latin typeface="Gill Sans"/>
                  <a:ea typeface="Gill Sans"/>
                  <a:cs typeface="Gill Sans"/>
                  <a:sym typeface="Gill Sans"/>
                </a:rPr>
                <a:t>AL </a:t>
              </a:r>
              <a:endParaRPr sz="1400" b="1">
                <a:solidFill>
                  <a:srgbClr val="05686C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5686C"/>
                </a:buClr>
                <a:buSzPts val="1400"/>
                <a:buFont typeface="Gill Sans"/>
                <a:buNone/>
              </a:pPr>
              <a:r>
                <a:rPr lang="es-ES" sz="1400" b="1">
                  <a:solidFill>
                    <a:srgbClr val="05686C"/>
                  </a:solidFill>
                  <a:latin typeface="Gill Sans"/>
                  <a:ea typeface="Gill Sans"/>
                  <a:cs typeface="Gill Sans"/>
                  <a:sym typeface="Gill Sans"/>
                </a:rPr>
                <a:t>EVANG</a:t>
              </a:r>
              <a:r>
                <a:rPr lang="es-ES" b="1">
                  <a:solidFill>
                    <a:srgbClr val="05686C"/>
                  </a:solidFill>
                  <a:latin typeface="Gill Sans"/>
                  <a:ea typeface="Gill Sans"/>
                  <a:cs typeface="Gill Sans"/>
                  <a:sym typeface="Gill Sans"/>
                </a:rPr>
                <a:t>ILE</a:t>
              </a:r>
              <a:endParaRPr sz="1400" b="1">
                <a:solidFill>
                  <a:srgbClr val="05686C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2205333" y="1382459"/>
              <a:ext cx="3307524" cy="291223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377" y="20957"/>
                  </a:moveTo>
                  <a:lnTo>
                    <a:pt x="86088" y="30371"/>
                  </a:lnTo>
                  <a:lnTo>
                    <a:pt x="86088" y="30371"/>
                  </a:lnTo>
                  <a:cubicBezTo>
                    <a:pt x="73180" y="20391"/>
                    <a:pt x="55094" y="18766"/>
                    <a:pt x="40397" y="26265"/>
                  </a:cubicBezTo>
                  <a:cubicBezTo>
                    <a:pt x="25700" y="33764"/>
                    <a:pt x="17343" y="48881"/>
                    <a:pt x="19285" y="64457"/>
                  </a:cubicBezTo>
                  <a:cubicBezTo>
                    <a:pt x="21226" y="80032"/>
                    <a:pt x="33077" y="92938"/>
                    <a:pt x="49222" y="97061"/>
                  </a:cubicBezTo>
                  <a:lnTo>
                    <a:pt x="48716" y="88922"/>
                  </a:lnTo>
                  <a:lnTo>
                    <a:pt x="62793" y="104920"/>
                  </a:lnTo>
                  <a:lnTo>
                    <a:pt x="50577" y="118847"/>
                  </a:lnTo>
                  <a:lnTo>
                    <a:pt x="50068" y="110660"/>
                  </a:lnTo>
                  <a:cubicBezTo>
                    <a:pt x="28363" y="106565"/>
                    <a:pt x="11584" y="89597"/>
                    <a:pt x="8074" y="68192"/>
                  </a:cubicBezTo>
                  <a:cubicBezTo>
                    <a:pt x="4564" y="46788"/>
                    <a:pt x="15072" y="25514"/>
                    <a:pt x="34373" y="14951"/>
                  </a:cubicBezTo>
                  <a:cubicBezTo>
                    <a:pt x="53674" y="4387"/>
                    <a:pt x="77649" y="6787"/>
                    <a:pt x="94377" y="20957"/>
                  </a:cubicBezTo>
                  <a:close/>
                </a:path>
              </a:pathLst>
            </a:custGeom>
            <a:solidFill>
              <a:srgbClr val="6893D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3017009" y="2393148"/>
              <a:ext cx="1449298" cy="7244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 txBox="1"/>
            <p:nvPr/>
          </p:nvSpPr>
          <p:spPr>
            <a:xfrm>
              <a:off x="3017009" y="2393148"/>
              <a:ext cx="1449298" cy="724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400"/>
                <a:buFont typeface="Gill Sans"/>
                <a:buNone/>
              </a:pPr>
              <a:r>
                <a:rPr lang="es-ES" b="1">
                  <a:solidFill>
                    <a:srgbClr val="0070C0"/>
                  </a:solidFill>
                  <a:latin typeface="Gill Sans"/>
                  <a:ea typeface="Gill Sans"/>
                  <a:cs typeface="Gill Sans"/>
                  <a:sym typeface="Gill Sans"/>
                </a:rPr>
                <a:t>EXPÉRIENCE DE LA PAUVRETÉ ÉVANGÉLIQUE</a:t>
              </a:r>
              <a:endParaRPr sz="1400" b="1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3369956" y="3142433"/>
              <a:ext cx="2642087" cy="2289136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6893D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3998820" y="3886514"/>
              <a:ext cx="1592199" cy="81469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 txBox="1"/>
            <p:nvPr/>
          </p:nvSpPr>
          <p:spPr>
            <a:xfrm>
              <a:off x="3998820" y="3886514"/>
              <a:ext cx="1592199" cy="8146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04864"/>
                </a:buClr>
                <a:buSzPts val="1400"/>
                <a:buFont typeface="Gill Sans"/>
                <a:buNone/>
              </a:pPr>
              <a:r>
                <a:rPr lang="es-ES" sz="1400" b="1">
                  <a:solidFill>
                    <a:srgbClr val="104864"/>
                  </a:solidFill>
                  <a:latin typeface="Gill Sans"/>
                  <a:ea typeface="Gill Sans"/>
                  <a:cs typeface="Gill Sans"/>
                  <a:sym typeface="Gill Sans"/>
                </a:rPr>
                <a:t>UN</a:t>
              </a:r>
              <a:r>
                <a:rPr lang="es-ES" b="1">
                  <a:solidFill>
                    <a:srgbClr val="104864"/>
                  </a:solidFill>
                  <a:latin typeface="Gill Sans"/>
                  <a:ea typeface="Gill Sans"/>
                  <a:cs typeface="Gill Sans"/>
                  <a:sym typeface="Gill Sans"/>
                </a:rPr>
                <a:t>E</a:t>
              </a:r>
              <a:r>
                <a:rPr lang="es-ES" sz="1400" b="1">
                  <a:solidFill>
                    <a:srgbClr val="104864"/>
                  </a:solidFill>
                  <a:latin typeface="Gill Sans"/>
                  <a:ea typeface="Gill Sans"/>
                  <a:cs typeface="Gill Sans"/>
                  <a:sym typeface="Gill Sans"/>
                </a:rPr>
                <a:t> S</a:t>
              </a:r>
              <a:r>
                <a:rPr lang="es-ES" b="1">
                  <a:solidFill>
                    <a:srgbClr val="104864"/>
                  </a:solidFill>
                  <a:latin typeface="Gill Sans"/>
                  <a:ea typeface="Gill Sans"/>
                  <a:cs typeface="Gill Sans"/>
                  <a:sym typeface="Gill Sans"/>
                </a:rPr>
                <a:t>EULE </a:t>
              </a:r>
              <a:r>
                <a:rPr lang="es-ES" sz="1400" b="1">
                  <a:solidFill>
                    <a:srgbClr val="104864"/>
                  </a:solidFill>
                  <a:latin typeface="Gill Sans"/>
                  <a:ea typeface="Gill Sans"/>
                  <a:cs typeface="Gill Sans"/>
                  <a:sym typeface="Gill Sans"/>
                </a:rPr>
                <a:t>FAMIL</a:t>
              </a:r>
              <a:r>
                <a:rPr lang="es-ES" b="1">
                  <a:solidFill>
                    <a:srgbClr val="104864"/>
                  </a:solidFill>
                  <a:latin typeface="Gill Sans"/>
                  <a:ea typeface="Gill Sans"/>
                  <a:cs typeface="Gill Sans"/>
                  <a:sym typeface="Gill Sans"/>
                </a:rPr>
                <a:t>LE ET</a:t>
              </a:r>
              <a:r>
                <a:rPr lang="es-ES" sz="1400" b="1">
                  <a:solidFill>
                    <a:srgbClr val="104864"/>
                  </a:solidFill>
                  <a:latin typeface="Gill Sans"/>
                  <a:ea typeface="Gill Sans"/>
                  <a:cs typeface="Gill Sans"/>
                  <a:sym typeface="Gill Sans"/>
                </a:rPr>
                <a:t> UN S</a:t>
              </a:r>
              <a:r>
                <a:rPr lang="es-ES" b="1">
                  <a:solidFill>
                    <a:srgbClr val="104864"/>
                  </a:solidFill>
                  <a:latin typeface="Gill Sans"/>
                  <a:ea typeface="Gill Sans"/>
                  <a:cs typeface="Gill Sans"/>
                  <a:sym typeface="Gill Sans"/>
                </a:rPr>
                <a:t>EUL</a:t>
              </a:r>
              <a:r>
                <a:rPr lang="es-ES" sz="1400" b="1">
                  <a:solidFill>
                    <a:srgbClr val="104864"/>
                  </a:solidFill>
                  <a:latin typeface="Gill Sans"/>
                  <a:ea typeface="Gill Sans"/>
                  <a:cs typeface="Gill Sans"/>
                  <a:sym typeface="Gill Sans"/>
                </a:rPr>
                <a:t> C</a:t>
              </a:r>
              <a:r>
                <a:rPr lang="es-ES" b="1">
                  <a:solidFill>
                    <a:srgbClr val="104864"/>
                  </a:solidFill>
                  <a:latin typeface="Gill Sans"/>
                  <a:ea typeface="Gill Sans"/>
                  <a:cs typeface="Gill Sans"/>
                  <a:sym typeface="Gill Sans"/>
                </a:rPr>
                <a:t>OEUR</a:t>
              </a:r>
              <a:endParaRPr sz="1400" b="1">
                <a:solidFill>
                  <a:srgbClr val="104864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08" name="Google Shape;208;p20"/>
          <p:cNvSpPr txBox="1"/>
          <p:nvPr/>
        </p:nvSpPr>
        <p:spPr>
          <a:xfrm>
            <a:off x="5872970" y="6353740"/>
            <a:ext cx="65801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PROCESSUS DE CONVERSION</a:t>
            </a:r>
            <a:endParaRPr sz="2800" b="1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1" descr="Imagen que contiene exterior, sol, hecho de madera, pájar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r="12193"/>
          <a:stretch/>
        </p:blipFill>
        <p:spPr>
          <a:xfrm>
            <a:off x="-6642" y="3616582"/>
            <a:ext cx="6398650" cy="321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1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0" y="-32226"/>
            <a:ext cx="6486770" cy="36488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21"/>
          <p:cNvGrpSpPr/>
          <p:nvPr/>
        </p:nvGrpSpPr>
        <p:grpSpPr>
          <a:xfrm>
            <a:off x="-397899" y="2160353"/>
            <a:ext cx="6062199" cy="4496734"/>
            <a:chOff x="3478190" y="-3589217"/>
            <a:chExt cx="2271753" cy="5327763"/>
          </a:xfrm>
        </p:grpSpPr>
        <p:sp>
          <p:nvSpPr>
            <p:cNvPr id="216" name="Google Shape;216;p21"/>
            <p:cNvSpPr/>
            <p:nvPr/>
          </p:nvSpPr>
          <p:spPr>
            <a:xfrm>
              <a:off x="3478190" y="672241"/>
              <a:ext cx="1818434" cy="1066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1"/>
            <p:cNvSpPr txBox="1"/>
            <p:nvPr/>
          </p:nvSpPr>
          <p:spPr>
            <a:xfrm>
              <a:off x="3677491" y="-3589217"/>
              <a:ext cx="2072452" cy="2218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3200"/>
                <a:buFont typeface="Gill Sans"/>
                <a:buNone/>
              </a:pPr>
              <a:r>
                <a:rPr lang="es-ES" sz="3200" b="1">
                  <a:solidFill>
                    <a:srgbClr val="C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FIDELITE A L’ EVANGELE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C00000"/>
                </a:buClr>
                <a:buSzPts val="3200"/>
                <a:buFont typeface="Gill Sans"/>
                <a:buNone/>
              </a:pPr>
              <a:r>
                <a:rPr lang="es-ES" sz="3200" b="1">
                  <a:solidFill>
                    <a:srgbClr val="C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ET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C00000"/>
                </a:buClr>
                <a:buSzPts val="3200"/>
                <a:buFont typeface="Gill Sans"/>
                <a:buNone/>
              </a:pPr>
              <a:r>
                <a:rPr lang="es-ES" sz="3200" b="1">
                  <a:solidFill>
                    <a:srgbClr val="C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A SON ANNONCE</a:t>
              </a:r>
              <a:endParaRPr sz="2400" b="1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18" name="Google Shape;218;p21"/>
          <p:cNvGrpSpPr/>
          <p:nvPr/>
        </p:nvGrpSpPr>
        <p:grpSpPr>
          <a:xfrm>
            <a:off x="5728921" y="205059"/>
            <a:ext cx="6178193" cy="6459296"/>
            <a:chOff x="1359143" y="37750"/>
            <a:chExt cx="6178193" cy="6459296"/>
          </a:xfrm>
        </p:grpSpPr>
        <p:sp>
          <p:nvSpPr>
            <p:cNvPr id="219" name="Google Shape;219;p21"/>
            <p:cNvSpPr/>
            <p:nvPr/>
          </p:nvSpPr>
          <p:spPr>
            <a:xfrm>
              <a:off x="1389030" y="37750"/>
              <a:ext cx="2875581" cy="2129316"/>
            </a:xfrm>
            <a:prstGeom prst="rect">
              <a:avLst/>
            </a:prstGeom>
            <a:solidFill>
              <a:srgbClr val="0DC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1"/>
            <p:cNvSpPr txBox="1"/>
            <p:nvPr/>
          </p:nvSpPr>
          <p:spPr>
            <a:xfrm>
              <a:off x="1389030" y="37750"/>
              <a:ext cx="2875581" cy="2129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ill Sans"/>
                <a:buNone/>
              </a:pPr>
              <a:r>
                <a:rPr lang="es-ES" sz="2000" b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La </a:t>
              </a:r>
              <a:r>
                <a:rPr lang="es-ES" sz="2000" b="1" dirty="0" err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fidélité</a:t>
              </a:r>
              <a:r>
                <a:rPr lang="es-ES" sz="2000" b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lang="es-ES" sz="2000" b="1" dirty="0" err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c'est</a:t>
              </a:r>
              <a:r>
                <a:rPr lang="es-ES" sz="2000" b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:</a:t>
              </a:r>
              <a:endParaRPr sz="2000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S" sz="2000" b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la </a:t>
              </a:r>
              <a:r>
                <a:rPr lang="es-ES" sz="2000" b="1" dirty="0" err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cohérence</a:t>
              </a:r>
              <a:r>
                <a:rPr lang="es-ES" sz="2000" b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de vie </a:t>
              </a:r>
              <a:r>
                <a:rPr lang="es-ES" sz="2000" b="1" dirty="0" err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au</a:t>
              </a:r>
              <a:r>
                <a:rPr lang="es-ES" sz="2000" b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lang="es-ES" sz="2000" b="1" dirty="0" err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Christ</a:t>
              </a:r>
              <a:r>
                <a:rPr lang="es-ES" sz="2000" b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et à </a:t>
              </a:r>
              <a:r>
                <a:rPr lang="es-ES" sz="2000" b="1" dirty="0" err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l’Evangile</a:t>
              </a:r>
              <a:r>
                <a:rPr lang="es-ES" sz="2000" b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,</a:t>
              </a:r>
              <a:endParaRPr sz="2000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ill Sans"/>
                <a:buNone/>
              </a:pPr>
              <a:r>
                <a:rPr lang="es-ES" sz="2000" b="1" dirty="0" err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conséquence</a:t>
              </a:r>
              <a:r>
                <a:rPr lang="es-ES" sz="2000" b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sur </a:t>
              </a:r>
              <a:r>
                <a:rPr lang="es-ES" sz="2000" b="1" dirty="0" err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notre</a:t>
              </a:r>
              <a:r>
                <a:rPr lang="es-ES" sz="2000" b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lang="es-ES" sz="2000" b="1" dirty="0" err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façon</a:t>
              </a:r>
              <a:r>
                <a:rPr lang="es-ES" sz="2000" b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de </a:t>
              </a:r>
              <a:r>
                <a:rPr lang="es-ES" sz="2000" b="1" dirty="0" err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penser</a:t>
              </a:r>
              <a:r>
                <a:rPr lang="es-ES" sz="2000" b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, de sentir et de </a:t>
              </a:r>
              <a:r>
                <a:rPr lang="es-ES" sz="2000" b="1" dirty="0" err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vivre</a:t>
              </a:r>
              <a:endParaRPr sz="2000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Gill Sans"/>
                <a:buNone/>
              </a:pPr>
              <a:r>
                <a:rPr lang="es-ES" sz="1600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                              </a:t>
              </a:r>
              <a:r>
                <a:rPr lang="es-ES" sz="1400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LS 216 </a:t>
              </a:r>
              <a:endParaRPr sz="2800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4907682" y="62837"/>
              <a:ext cx="2474107" cy="2201253"/>
            </a:xfrm>
            <a:prstGeom prst="rect">
              <a:avLst/>
            </a:prstGeom>
            <a:solidFill>
              <a:srgbClr val="1BD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1"/>
            <p:cNvSpPr txBox="1"/>
            <p:nvPr/>
          </p:nvSpPr>
          <p:spPr>
            <a:xfrm>
              <a:off x="4907682" y="62837"/>
              <a:ext cx="2474107" cy="2201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endParaRPr sz="1800" b="1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ill Sans"/>
                <a:buNone/>
              </a:pPr>
              <a:r>
                <a:rPr lang="es-ES" sz="2000" b="1" i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Je dois être fidèle, constant dans le service et dans l’amour </a:t>
              </a:r>
              <a:endParaRPr sz="2800" b="1" i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Gill Sans"/>
                <a:buNone/>
              </a:pPr>
              <a:r>
                <a:rPr lang="es-ES" sz="1400" i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                                 PC 670</a:t>
              </a:r>
              <a:endParaRPr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Gill Sans"/>
                <a:buNone/>
              </a:pPr>
              <a:endParaRPr sz="22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1359143" y="2538949"/>
              <a:ext cx="2801630" cy="2098647"/>
            </a:xfrm>
            <a:prstGeom prst="rect">
              <a:avLst/>
            </a:prstGeom>
            <a:solidFill>
              <a:srgbClr val="2CD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1"/>
            <p:cNvSpPr txBox="1"/>
            <p:nvPr/>
          </p:nvSpPr>
          <p:spPr>
            <a:xfrm>
              <a:off x="1359143" y="2538949"/>
              <a:ext cx="2801630" cy="2098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None/>
              </a:pPr>
              <a:endParaRPr sz="2000" i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ill Sans"/>
                <a:buNone/>
              </a:pPr>
              <a:r>
                <a:rPr lang="es-ES" sz="2000" b="1" i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Le </a:t>
              </a:r>
              <a:r>
                <a:rPr lang="es-ES" sz="2000" b="1" i="1" dirty="0" err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Seigneur</a:t>
              </a:r>
              <a:r>
                <a:rPr lang="es-ES" sz="2000" b="1" i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lang="es-ES" sz="2000" b="1" i="1" dirty="0" err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ne</a:t>
              </a:r>
              <a:r>
                <a:rPr lang="es-ES" sz="2000" b="1" i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lang="es-ES" sz="2000" b="1" i="1" dirty="0" err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nous</a:t>
              </a:r>
              <a:r>
                <a:rPr lang="es-ES" sz="2000" b="1" i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a </a:t>
              </a:r>
              <a:r>
                <a:rPr lang="es-ES" sz="2000" b="1" i="1" dirty="0" err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donné</a:t>
              </a:r>
              <a:r>
                <a:rPr lang="es-ES" sz="2000" b="1" i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lang="es-ES" sz="2000" b="1" i="1" dirty="0" err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qu’un</a:t>
              </a:r>
              <a:r>
                <a:rPr lang="es-ES" sz="2000" b="1" i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lang="es-ES" sz="2000" b="1" i="1" dirty="0" err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seul</a:t>
              </a:r>
              <a:r>
                <a:rPr lang="es-ES" sz="2000" b="1" i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lang="es-ES" sz="2000" b="1" i="1" dirty="0" err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Évangile</a:t>
              </a:r>
              <a:r>
                <a:rPr lang="es-ES" sz="2000" b="1" i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et </a:t>
              </a:r>
              <a:r>
                <a:rPr lang="es-ES" sz="2000" b="1" i="1" dirty="0" err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pour</a:t>
              </a:r>
              <a:r>
                <a:rPr lang="es-ES" sz="2000" b="1" i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Lui </a:t>
              </a:r>
              <a:r>
                <a:rPr lang="es-ES" sz="2000" b="1" i="1" dirty="0" err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tous</a:t>
              </a:r>
              <a:r>
                <a:rPr lang="es-ES" sz="2000" b="1" i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les </a:t>
              </a:r>
              <a:r>
                <a:rPr lang="es-ES" sz="2000" b="1" i="1" dirty="0" err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temps</a:t>
              </a:r>
              <a:r>
                <a:rPr lang="es-ES" sz="2000" b="1" i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lang="es-ES" sz="2000" b="1" i="1" dirty="0" err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doivent</a:t>
              </a:r>
              <a:r>
                <a:rPr lang="es-ES" sz="2000" b="1" i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lang="es-ES" sz="2000" b="1" i="1" dirty="0" err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être</a:t>
              </a:r>
              <a:r>
                <a:rPr lang="es-ES" sz="2000" b="1" i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lang="es-ES" sz="2000" b="1" i="1" dirty="0" err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présent</a:t>
              </a:r>
              <a:r>
                <a:rPr lang="es-ES" sz="2000" b="1" i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à </a:t>
              </a:r>
              <a:r>
                <a:rPr lang="es-ES" sz="2000" b="1" i="1" dirty="0" err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l’esprit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Gill Sans"/>
                <a:buNone/>
              </a:pPr>
              <a:r>
                <a:rPr lang="es-ES" sz="1600" i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                      MP- PR 8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Gill Sans"/>
                <a:buNone/>
              </a:pPr>
              <a:endParaRPr sz="1700" i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4530034" y="2423161"/>
              <a:ext cx="3007302" cy="2339278"/>
            </a:xfrm>
            <a:prstGeom prst="rect">
              <a:avLst/>
            </a:prstGeom>
            <a:solidFill>
              <a:srgbClr val="47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1"/>
            <p:cNvSpPr txBox="1"/>
            <p:nvPr/>
          </p:nvSpPr>
          <p:spPr>
            <a:xfrm>
              <a:off x="4530034" y="2423161"/>
              <a:ext cx="3007302" cy="2339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ill Sans"/>
                <a:buNone/>
              </a:pPr>
              <a:r>
                <a:rPr lang="es-ES" sz="2000" b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A partir de l’Évangile</a:t>
              </a:r>
              <a:endParaRPr sz="20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ill Sans"/>
                <a:buNone/>
              </a:pPr>
              <a:r>
                <a:rPr lang="es-ES" sz="2000" b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intervenir avec les autres pour arrêter la dégradation de l’environnement, avec l’exercice de la charité</a:t>
              </a:r>
              <a:endParaRPr sz="20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ill Sans"/>
                <a:buNone/>
              </a:pPr>
              <a:r>
                <a:rPr lang="es-ES" sz="20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        </a:t>
              </a:r>
              <a:r>
                <a:rPr lang="es-ES" sz="1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LS 231</a:t>
              </a:r>
              <a:endParaRPr sz="17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3006788" y="5012582"/>
              <a:ext cx="2474107" cy="1484464"/>
            </a:xfrm>
            <a:prstGeom prst="rect">
              <a:avLst/>
            </a:prstGeom>
            <a:solidFill>
              <a:srgbClr val="7AC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1"/>
            <p:cNvSpPr txBox="1"/>
            <p:nvPr/>
          </p:nvSpPr>
          <p:spPr>
            <a:xfrm>
              <a:off x="3006788" y="5012582"/>
              <a:ext cx="2474107" cy="1484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ill Sans"/>
                <a:buNone/>
              </a:pPr>
              <a:r>
                <a:rPr lang="es-ES" sz="2000" b="1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Fidelité à la Parole  et au contact avec la realité</a:t>
              </a:r>
              <a:r>
                <a:rPr lang="es-ES" sz="1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                          DC 2017 n11</a:t>
              </a:r>
              <a:endParaRPr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Blu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1575</Words>
  <Application>Microsoft Office PowerPoint</Application>
  <PresentationFormat>Widescreen</PresentationFormat>
  <Paragraphs>171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Gill Sans</vt:lpstr>
      <vt:lpstr>Gill Sans Nova</vt:lpstr>
      <vt:lpstr>Arial</vt:lpstr>
      <vt:lpstr>Calibri</vt:lpstr>
      <vt:lpstr>GradientRiseVTI</vt:lpstr>
      <vt:lpstr>VERS LA MAISON COMMUNE </vt:lpstr>
      <vt:lpstr>      NOUS SOMMES APPELES A ÊTRE LES INSTRUMENTS, POUR QUE NOTRE PLANÈTE SOIT CE QUE DIEU A RÊVE       (LS 53)      </vt:lpstr>
      <vt:lpstr>Presentazione standard di PowerPoint</vt:lpstr>
      <vt:lpstr>Presentazione standard di PowerPoint</vt:lpstr>
      <vt:lpstr>Presentazione standard di PowerPoint</vt:lpstr>
      <vt:lpstr>POUR CONTRIBUER À RETROUVER LA PAIX, LA BEAUTÉ ET LA PLÉNITUDE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L’APPEL DE DIEU</vt:lpstr>
      <vt:lpstr>Presentazione standard di PowerPoint</vt:lpstr>
      <vt:lpstr>Presentazione standard di PowerPoint</vt:lpstr>
      <vt:lpstr>UNE SEULE FAMILLE ET UN SEUL COEUR  </vt:lpstr>
      <vt:lpstr>POUR CONTRIBUER À RETROUVER LA PAIX, LA BEAUTÉ ET LA PLÉNITUDE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 LA MAISON COMMUNE </dc:title>
  <cp:lastModifiedBy>Miriam Di Lello</cp:lastModifiedBy>
  <cp:revision>3</cp:revision>
  <dcterms:modified xsi:type="dcterms:W3CDTF">2020-12-10T11:45:08Z</dcterms:modified>
</cp:coreProperties>
</file>