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Roboto"/>
      <p:regular r:id="rId35"/>
      <p:bold r:id="rId36"/>
      <p:italic r:id="rId37"/>
      <p:boldItalic r:id="rId38"/>
    </p:embeddedFont>
    <p:embeddedFont>
      <p:font typeface="Quattrocento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3" roundtripDataSignature="AMtx7mg/M4wa9RdpGWVcWWN/QtURNVsk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font" Target="fonts/QuattrocentoSans-regular.fntdata"/><Relationship Id="rId18" Type="http://schemas.openxmlformats.org/officeDocument/2006/relationships/slide" Target="slides/slide13.xml"/><Relationship Id="rId42" Type="http://schemas.openxmlformats.org/officeDocument/2006/relationships/font" Target="fonts/QuattrocentoSans-boldItalic.fntdata"/><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QuattrocentoSans-bold.fntdata"/><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font" Target="fonts/Roboto-italic.fntdata"/><Relationship Id="rId45" Type="http://schemas.openxmlformats.org/officeDocument/2006/relationships/customXml" Target="../customXml/item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Roboto-bold.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44" Type="http://schemas.openxmlformats.org/officeDocument/2006/relationships/customXml" Target="../customXml/item1.xml"/><Relationship Id="rId22" Type="http://schemas.openxmlformats.org/officeDocument/2006/relationships/slide" Target="slides/slide17.xml"/><Relationship Id="rId43"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Roboto-regular.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Roboto-boldItalic.fntdata"/><Relationship Id="rId46" Type="http://schemas.openxmlformats.org/officeDocument/2006/relationships/customXml" Target="../customXml/item3.xml"/><Relationship Id="rId20" Type="http://schemas.openxmlformats.org/officeDocument/2006/relationships/slide" Target="slides/slide15.xml"/><Relationship Id="rId41" Type="http://schemas.openxmlformats.org/officeDocument/2006/relationships/font" Target="fonts/QuattrocentoSa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In the spirit of your General Chapter, a way of proceeding that it inspired by the consolation and energy of your experience there, and which is a proven approach to organizational development. This methodology is grounded in the consolation that what is most precious and good in life is abundant, not scarce, and that when we build of what is producing energy, joy, and fruit, we also take care of what needs tending, growth, and development. It helps us avoid the trap of the modern mind, which is only to see quantitative, not spiritual realities, and which instead sees through the eyes of anxiety and scarcity.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The analogy of the doctor who is diagnosing the patient and has to clarify what underlying causes are producing the symptoms…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200" u="none" strike="noStrike">
                <a:solidFill>
                  <a:schemeClr val="dk1"/>
                </a:solidFill>
                <a:latin typeface="Arial"/>
                <a:ea typeface="Arial"/>
                <a:cs typeface="Arial"/>
                <a:sym typeface="Arial"/>
              </a:rPr>
              <a:t>David</a:t>
            </a:r>
            <a:endParaRPr/>
          </a:p>
          <a:p>
            <a:pPr indent="-228600" lvl="0" marL="457200" rtl="0" algn="l">
              <a:lnSpc>
                <a:spcPct val="100000"/>
              </a:lnSpc>
              <a:spcBef>
                <a:spcPts val="0"/>
              </a:spcBef>
              <a:spcAft>
                <a:spcPts val="0"/>
              </a:spcAft>
              <a:buSzPts val="1100"/>
              <a:buNone/>
            </a:pPr>
            <a:r>
              <a:t/>
            </a:r>
            <a:endParaRPr b="0" i="0" sz="1200" u="none" strike="noStrike">
              <a:solidFill>
                <a:schemeClr val="dk1"/>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 sz="1200" u="none" strike="noStrike">
                <a:solidFill>
                  <a:schemeClr val="dk1"/>
                </a:solidFill>
                <a:latin typeface="Arial"/>
                <a:ea typeface="Arial"/>
                <a:cs typeface="Arial"/>
                <a:sym typeface="Arial"/>
              </a:rPr>
              <a:t>Between technical and adaptive challenges </a:t>
            </a:r>
            <a:endParaRPr/>
          </a:p>
          <a:p>
            <a:pPr indent="-298450" lvl="0" marL="457200" rtl="0" algn="l">
              <a:lnSpc>
                <a:spcPct val="100000"/>
              </a:lnSpc>
              <a:spcBef>
                <a:spcPts val="0"/>
              </a:spcBef>
              <a:spcAft>
                <a:spcPts val="0"/>
              </a:spcAft>
              <a:buSzPts val="1100"/>
              <a:buChar char="●"/>
            </a:pPr>
            <a:r>
              <a:rPr b="0" i="0" lang="en" sz="1200" u="none" strike="noStrike">
                <a:solidFill>
                  <a:schemeClr val="dk1"/>
                </a:solidFill>
                <a:latin typeface="Arial"/>
                <a:ea typeface="Arial"/>
                <a:cs typeface="Arial"/>
                <a:sym typeface="Arial"/>
              </a:rPr>
              <a:t>Leadership is in the business of solving problems and reaching results. Hence, understanding challenges and properly diagnosing them is a first step in helping the group of individuals survive and thrive in a highly complex environment. </a:t>
            </a:r>
            <a:endParaRPr/>
          </a:p>
          <a:p>
            <a:pPr indent="-298450" lvl="0" marL="457200" rtl="0" algn="l">
              <a:lnSpc>
                <a:spcPct val="100000"/>
              </a:lnSpc>
              <a:spcBef>
                <a:spcPts val="0"/>
              </a:spcBef>
              <a:spcAft>
                <a:spcPts val="0"/>
              </a:spcAft>
              <a:buSzPts val="1100"/>
              <a:buChar char="●"/>
            </a:pPr>
            <a:r>
              <a:rPr b="0" i="0" lang="en" sz="1200" u="none" strike="noStrike">
                <a:solidFill>
                  <a:schemeClr val="dk1"/>
                </a:solidFill>
                <a:latin typeface="Arial"/>
                <a:ea typeface="Arial"/>
                <a:cs typeface="Arial"/>
                <a:sym typeface="Arial"/>
              </a:rPr>
              <a:t>One part of the problems that individuals and organizations encounter is relatively simple to identify and has somehow clear solutions. They often require the application of simple expertise and good management and do not require internal change or adaptation. This type of problems may involve for example fixing a broken equipment, buying new material, hiring or firing people, giving a salary raise… Because the implementation of such solutions necessitates access to power and resources (expertise, money, ability to make decisions…) the entity usually in charge of addressing these issues has authority or is an expert. Heifetz refers to this category as “technical problems”. Although the implementation of technical solutions is not necessarily easy, but with the right authority or resources, success is somewhat guaranteed. </a:t>
            </a:r>
            <a:endParaRPr/>
          </a:p>
        </p:txBody>
      </p:sp>
      <p:sp>
        <p:nvSpPr>
          <p:cNvPr id="171" name="Google Shape;171;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200" u="none" strike="noStrike">
                <a:solidFill>
                  <a:schemeClr val="dk1"/>
                </a:solidFill>
                <a:latin typeface="Arial"/>
                <a:ea typeface="Arial"/>
                <a:cs typeface="Arial"/>
                <a:sym typeface="Arial"/>
              </a:rPr>
              <a:t>Sandra</a:t>
            </a:r>
            <a:endParaRPr/>
          </a:p>
          <a:p>
            <a:pPr indent="-228600" lvl="0" marL="457200" rtl="0" algn="l">
              <a:lnSpc>
                <a:spcPct val="100000"/>
              </a:lnSpc>
              <a:spcBef>
                <a:spcPts val="0"/>
              </a:spcBef>
              <a:spcAft>
                <a:spcPts val="0"/>
              </a:spcAft>
              <a:buSzPts val="1100"/>
              <a:buNone/>
            </a:pPr>
            <a:r>
              <a:t/>
            </a:r>
            <a:endParaRPr b="0" i="0" sz="1200" u="none" strike="noStrike">
              <a:solidFill>
                <a:schemeClr val="dk1"/>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 sz="1200" u="none" strike="noStrike">
                <a:solidFill>
                  <a:schemeClr val="dk1"/>
                </a:solidFill>
                <a:latin typeface="Arial"/>
                <a:ea typeface="Arial"/>
                <a:cs typeface="Arial"/>
                <a:sym typeface="Arial"/>
              </a:rPr>
              <a:t>Conversely, there are other more complex type of problems where the usual technical fixes and authority’s interventions fail to provide appropriate resolution (and sometimes can even exacerbate the situation). These challenges are more difficult to define, involve a gap between current beliefs/values and the circumstances at hand, and therefore require difficult learning and adaptation at the entire system’s level. Heifetz refers to them as ‘adaptive’ challenges. Leadership theory has only recently started to address the complexity of adaptive work, before it focused more on the aforementioned technical problems. </a:t>
            </a:r>
            <a:endParaRPr b="0"/>
          </a:p>
          <a:p>
            <a:pPr indent="-298450" lvl="0" marL="457200" rtl="0" algn="l">
              <a:lnSpc>
                <a:spcPct val="100000"/>
              </a:lnSpc>
              <a:spcBef>
                <a:spcPts val="0"/>
              </a:spcBef>
              <a:spcAft>
                <a:spcPts val="0"/>
              </a:spcAft>
              <a:buSzPts val="1100"/>
              <a:buChar char="●"/>
            </a:pPr>
            <a:br>
              <a:rPr lang="en"/>
            </a:br>
            <a:endParaRPr/>
          </a:p>
        </p:txBody>
      </p:sp>
      <p:sp>
        <p:nvSpPr>
          <p:cNvPr id="179" name="Google Shape;179;p1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3 minutes to list some of the technical challenges that you are facing in your role right now</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Pray for us!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Pablo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Four Dimensions of Appreciative Inquiry</a:t>
            </a:r>
            <a:endParaRPr/>
          </a:p>
          <a:p>
            <a:pPr indent="-298450" lvl="0" marL="457200" rtl="0" algn="l">
              <a:lnSpc>
                <a:spcPct val="100000"/>
              </a:lnSpc>
              <a:spcBef>
                <a:spcPts val="0"/>
              </a:spcBef>
              <a:spcAft>
                <a:spcPts val="0"/>
              </a:spcAft>
              <a:buSzPts val="1100"/>
              <a:buAutoNum type="arabicParenR"/>
            </a:pPr>
            <a:r>
              <a:rPr lang="en"/>
              <a:t>DISCOVER: To contemplate with the eyes of love “what is best,” “what is life giving,” what it can become.” It is in seeing with love that we discover the true nature of things, and especially people- including what potential is within them yet to be made real. Consider the “rich young man,” or the invitation for these common men to become “fishers of men.” So, we ponder the gifts and strengths of your congregation and your works, even in places where there are challenges and struggle. Appreciating what is good generates faith, hope, and love- the energy needed to co-create the future.</a:t>
            </a:r>
            <a:endParaRPr/>
          </a:p>
          <a:p>
            <a:pPr indent="-298450" lvl="0" marL="457200" rtl="0" algn="l">
              <a:lnSpc>
                <a:spcPct val="100000"/>
              </a:lnSpc>
              <a:spcBef>
                <a:spcPts val="0"/>
              </a:spcBef>
              <a:spcAft>
                <a:spcPts val="0"/>
              </a:spcAft>
              <a:buSzPts val="1100"/>
              <a:buAutoNum type="arabicParenR"/>
            </a:pPr>
            <a:r>
              <a:rPr lang="en"/>
              <a:t>DREAM: Once we have grounded ourselves in gratefulness for the goodness of what is, explore the latent possibilities of our organization, our community. We recall the power of dreams throughout the Scriptures to mobilize people out of their comfort zones, the say goodbye and leave behind what they can’t carry anymore or what won’t serve them, and to set forth even in the face of uncertainty in the general direction of their God given vision. Jesus came with Isaiah’s dream: “The Spirit of the Lord is upon me, because he has anointed me to bring glad tidings to the poor.” “The imagination cannot soar if the memory of the past or the limited horizon of present possibilities or fear of an uncertain future weigh it down.” G. Banaga. We need to acknowledge these dynamics without them undermining this dimension, because cynicism and skepticism can undermine God’s co-creative action. We bring this aspirational energy into the experience of communal dialogue, to co-design the shared vision.</a:t>
            </a:r>
            <a:endParaRPr/>
          </a:p>
          <a:p>
            <a:pPr indent="-298450" lvl="0" marL="457200" rtl="0" algn="l">
              <a:lnSpc>
                <a:spcPct val="100000"/>
              </a:lnSpc>
              <a:spcBef>
                <a:spcPts val="0"/>
              </a:spcBef>
              <a:spcAft>
                <a:spcPts val="0"/>
              </a:spcAft>
              <a:buSzPts val="1100"/>
              <a:buAutoNum type="arabicParenR"/>
            </a:pPr>
            <a:r>
              <a:rPr lang="en"/>
              <a:t>DESIGN/DIALOGUE: Bringing diverse perspectives and gifts into dialogue and discernment to make the emerging shared vision a reality. This requires a process of mindful speaking and deep listening, of authenticity and truthfulness.</a:t>
            </a:r>
            <a:endParaRPr/>
          </a:p>
          <a:p>
            <a:pPr indent="-298450" lvl="0" marL="457200" rtl="0" algn="l">
              <a:lnSpc>
                <a:spcPct val="100000"/>
              </a:lnSpc>
              <a:spcBef>
                <a:spcPts val="0"/>
              </a:spcBef>
              <a:spcAft>
                <a:spcPts val="0"/>
              </a:spcAft>
              <a:buSzPts val="1100"/>
              <a:buAutoNum type="arabicParenR"/>
            </a:pPr>
            <a:r>
              <a:rPr lang="en"/>
              <a:t>DELIVERY: Every compelling vision needs a plan of action. “Hope is not a strategy.” What practical steps must be taken in the proper sequence and with sufficient resources to make our vision a reality? We sit down and carefully consider the cost, not only in terms of material resources, but also in terms of the inner resources to move forward. What must we surrender or prune in order to bear the fruit we desire?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Instead of asking “what is the problem?” we might ask, “what is the possibility?”</a:t>
            </a:r>
            <a:endParaRPr/>
          </a:p>
          <a:p>
            <a:pPr indent="-298450" lvl="0" marL="457200" rtl="0" algn="l">
              <a:lnSpc>
                <a:spcPct val="100000"/>
              </a:lnSpc>
              <a:spcBef>
                <a:spcPts val="0"/>
              </a:spcBef>
              <a:spcAft>
                <a:spcPts val="0"/>
              </a:spcAft>
              <a:buSzPts val="1100"/>
              <a:buChar char="●"/>
            </a:pPr>
            <a:r>
              <a:rPr lang="en"/>
              <a:t>Instead of asking “what is to blame?” we might ask, “who wants to be part of the solution?”</a:t>
            </a:r>
            <a:endParaRPr/>
          </a:p>
          <a:p>
            <a:pPr indent="-298450" lvl="0" marL="457200" rtl="0" algn="l">
              <a:lnSpc>
                <a:spcPct val="100000"/>
              </a:lnSpc>
              <a:spcBef>
                <a:spcPts val="0"/>
              </a:spcBef>
              <a:spcAft>
                <a:spcPts val="0"/>
              </a:spcAft>
              <a:buSzPts val="1100"/>
              <a:buChar char="●"/>
            </a:pPr>
            <a:r>
              <a:rPr lang="en"/>
              <a:t>Instead of thinking, “what should the other people do?” we might ask, “what can we do ourselves?”</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9" name="Shape 49"/>
        <p:cNvGrpSpPr/>
        <p:nvPr/>
      </p:nvGrpSpPr>
      <p:grpSpPr>
        <a:xfrm>
          <a:off x="0" y="0"/>
          <a:ext cx="0" cy="0"/>
          <a:chOff x="0" y="0"/>
          <a:chExt cx="0" cy="0"/>
        </a:xfrm>
      </p:grpSpPr>
      <p:sp>
        <p:nvSpPr>
          <p:cNvPr id="50" name="Google Shape;50;p4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1" name="Google Shape;51;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4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4" name="Google Shape;54;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4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7" name="Google Shape;57;p4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8" name="Google Shape;58;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3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8" name="Google Shape;18;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3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3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spTree>
      <p:nvGrpSpPr>
        <p:cNvPr id="30" name="Shape 30"/>
        <p:cNvGrpSpPr/>
        <p:nvPr/>
      </p:nvGrpSpPr>
      <p:grpSpPr>
        <a:xfrm>
          <a:off x="0" y="0"/>
          <a:ext cx="0" cy="0"/>
          <a:chOff x="0" y="0"/>
          <a:chExt cx="0" cy="0"/>
        </a:xfrm>
      </p:grpSpPr>
      <p:sp>
        <p:nvSpPr>
          <p:cNvPr id="31" name="Google Shape;31;p38"/>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6000"/>
              <a:buFont typeface="Calibri"/>
              <a:buNone/>
              <a:defRPr b="0" i="0" sz="4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p:txBody>
      </p:sp>
      <p:sp>
        <p:nvSpPr>
          <p:cNvPr id="32" name="Google Shape;32;p38"/>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750"/>
              </a:spcBef>
              <a:spcAft>
                <a:spcPts val="0"/>
              </a:spcAft>
              <a:buClr>
                <a:srgbClr val="888888"/>
              </a:buClr>
              <a:buSzPts val="2400"/>
              <a:buFont typeface="Arial"/>
              <a:buNone/>
              <a:defRPr b="0" i="0" sz="1800" u="none" cap="none" strike="noStrike">
                <a:solidFill>
                  <a:srgbClr val="888888"/>
                </a:solidFill>
                <a:latin typeface="Calibri"/>
                <a:ea typeface="Calibri"/>
                <a:cs typeface="Calibri"/>
                <a:sym typeface="Calibri"/>
              </a:defRPr>
            </a:lvl1pPr>
            <a:lvl2pPr indent="-228600" lvl="1" marL="914400" marR="0" algn="l">
              <a:lnSpc>
                <a:spcPct val="90000"/>
              </a:lnSpc>
              <a:spcBef>
                <a:spcPts val="375"/>
              </a:spcBef>
              <a:spcAft>
                <a:spcPts val="0"/>
              </a:spcAft>
              <a:buClr>
                <a:srgbClr val="888888"/>
              </a:buClr>
              <a:buSzPts val="2000"/>
              <a:buFont typeface="Arial"/>
              <a:buNone/>
              <a:defRPr b="0" i="0" sz="1500" u="none" cap="none" strike="noStrike">
                <a:solidFill>
                  <a:srgbClr val="888888"/>
                </a:solidFill>
                <a:latin typeface="Calibri"/>
                <a:ea typeface="Calibri"/>
                <a:cs typeface="Calibri"/>
                <a:sym typeface="Calibri"/>
              </a:defRPr>
            </a:lvl2pPr>
            <a:lvl3pPr indent="-228600" lvl="2" marL="1371600" marR="0" algn="l">
              <a:lnSpc>
                <a:spcPct val="90000"/>
              </a:lnSpc>
              <a:spcBef>
                <a:spcPts val="375"/>
              </a:spcBef>
              <a:spcAft>
                <a:spcPts val="0"/>
              </a:spcAft>
              <a:buClr>
                <a:srgbClr val="888888"/>
              </a:buClr>
              <a:buSzPts val="1800"/>
              <a:buFont typeface="Arial"/>
              <a:buNone/>
              <a:defRPr b="0" i="0" sz="1350" u="none" cap="none" strike="noStrike">
                <a:solidFill>
                  <a:srgbClr val="888888"/>
                </a:solidFill>
                <a:latin typeface="Calibri"/>
                <a:ea typeface="Calibri"/>
                <a:cs typeface="Calibri"/>
                <a:sym typeface="Calibri"/>
              </a:defRPr>
            </a:lvl3pPr>
            <a:lvl4pPr indent="-228600" lvl="3" marL="1828800" marR="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4pPr>
            <a:lvl5pPr indent="-228600" lvl="4" marL="2286000" marR="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5pPr>
            <a:lvl6pPr indent="-228600" lvl="5" marL="2743200" marR="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6pPr>
            <a:lvl7pPr indent="-228600" lvl="6" marL="3200400" marR="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7pPr>
            <a:lvl8pPr indent="-228600" lvl="7" marL="3657600" marR="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8pPr>
            <a:lvl9pPr indent="-228600" lvl="8" marL="4114800" marR="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9pPr>
          </a:lstStyle>
          <a:p/>
        </p:txBody>
      </p:sp>
      <p:sp>
        <p:nvSpPr>
          <p:cNvPr id="33" name="Google Shape;33;p3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34" name="Google Shape;34;p3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35" name="Google Shape;35;p3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3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p:txBody>
      </p:sp>
      <p:sp>
        <p:nvSpPr>
          <p:cNvPr id="38" name="Google Shape;38;p39"/>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39" name="Google Shape;39;p3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40" name="Google Shape;40;p3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41" name="Google Shape;41;p3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 name="Shape 42"/>
        <p:cNvGrpSpPr/>
        <p:nvPr/>
      </p:nvGrpSpPr>
      <p:grpSpPr>
        <a:xfrm>
          <a:off x="0" y="0"/>
          <a:ext cx="0" cy="0"/>
          <a:chOff x="0" y="0"/>
          <a:chExt cx="0" cy="0"/>
        </a:xfrm>
      </p:grpSpPr>
      <p:sp>
        <p:nvSpPr>
          <p:cNvPr id="43" name="Google Shape;43;p40"/>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3200"/>
              <a:buFont typeface="Calibri"/>
              <a:buNone/>
              <a:defRPr b="0" i="0" sz="2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p:txBody>
      </p:sp>
      <p:sp>
        <p:nvSpPr>
          <p:cNvPr id="44" name="Google Shape;44;p40"/>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indent="-431800" lvl="0" marL="457200" marR="0" algn="l">
              <a:lnSpc>
                <a:spcPct val="90000"/>
              </a:lnSpc>
              <a:spcBef>
                <a:spcPts val="750"/>
              </a:spcBef>
              <a:spcAft>
                <a:spcPts val="0"/>
              </a:spcAft>
              <a:buClr>
                <a:schemeClr val="dk1"/>
              </a:buClr>
              <a:buSzPts val="3200"/>
              <a:buFont typeface="Arial"/>
              <a:buChar char="•"/>
              <a:defRPr b="0" i="0" sz="2400" u="none" cap="none" strike="noStrike">
                <a:solidFill>
                  <a:schemeClr val="dk1"/>
                </a:solidFill>
                <a:latin typeface="Calibri"/>
                <a:ea typeface="Calibri"/>
                <a:cs typeface="Calibri"/>
                <a:sym typeface="Calibri"/>
              </a:defRPr>
            </a:lvl1pPr>
            <a:lvl2pPr indent="-406400" lvl="1" marL="914400" marR="0" algn="l">
              <a:lnSpc>
                <a:spcPct val="90000"/>
              </a:lnSpc>
              <a:spcBef>
                <a:spcPts val="375"/>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2pPr>
            <a:lvl3pPr indent="-381000" lvl="2" marL="13716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3pPr>
            <a:lvl4pPr indent="-355600" lvl="3" marL="18288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4pPr>
            <a:lvl5pPr indent="-355600" lvl="4" marL="22860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5pPr>
            <a:lvl6pPr indent="-355600" lvl="5" marL="27432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6pPr>
            <a:lvl7pPr indent="-355600" lvl="6" marL="32004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7pPr>
            <a:lvl8pPr indent="-355600" lvl="7" marL="3657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8pPr>
            <a:lvl9pPr indent="-355600" lvl="8" marL="41148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9pPr>
          </a:lstStyle>
          <a:p/>
        </p:txBody>
      </p:sp>
      <p:sp>
        <p:nvSpPr>
          <p:cNvPr id="45" name="Google Shape;45;p40"/>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750"/>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1pPr>
            <a:lvl2pPr indent="-228600" lvl="1" marL="914400" marR="0" algn="l">
              <a:lnSpc>
                <a:spcPct val="90000"/>
              </a:lnSpc>
              <a:spcBef>
                <a:spcPts val="375"/>
              </a:spcBef>
              <a:spcAft>
                <a:spcPts val="0"/>
              </a:spcAft>
              <a:buClr>
                <a:schemeClr val="dk1"/>
              </a:buClr>
              <a:buSzPts val="1400"/>
              <a:buFont typeface="Arial"/>
              <a:buNone/>
              <a:defRPr b="0" i="0" sz="1050" u="none" cap="none" strike="noStrike">
                <a:solidFill>
                  <a:schemeClr val="dk1"/>
                </a:solidFill>
                <a:latin typeface="Calibri"/>
                <a:ea typeface="Calibri"/>
                <a:cs typeface="Calibri"/>
                <a:sym typeface="Calibri"/>
              </a:defRPr>
            </a:lvl2pPr>
            <a:lvl3pPr indent="-228600" lvl="2" marL="1371600" marR="0" algn="l">
              <a:lnSpc>
                <a:spcPct val="90000"/>
              </a:lnSpc>
              <a:spcBef>
                <a:spcPts val="375"/>
              </a:spcBef>
              <a:spcAft>
                <a:spcPts val="0"/>
              </a:spcAft>
              <a:buClr>
                <a:schemeClr val="dk1"/>
              </a:buClr>
              <a:buSzPts val="1200"/>
              <a:buFont typeface="Arial"/>
              <a:buNone/>
              <a:defRPr b="0" i="0" sz="900" u="none" cap="none" strike="noStrike">
                <a:solidFill>
                  <a:schemeClr val="dk1"/>
                </a:solidFill>
                <a:latin typeface="Calibri"/>
                <a:ea typeface="Calibri"/>
                <a:cs typeface="Calibri"/>
                <a:sym typeface="Calibri"/>
              </a:defRPr>
            </a:lvl3pPr>
            <a:lvl4pPr indent="-228600" lvl="3" marL="1828800" marR="0" algn="l">
              <a:lnSpc>
                <a:spcPct val="90000"/>
              </a:lnSpc>
              <a:spcBef>
                <a:spcPts val="375"/>
              </a:spcBef>
              <a:spcAft>
                <a:spcPts val="0"/>
              </a:spcAft>
              <a:buClr>
                <a:schemeClr val="dk1"/>
              </a:buClr>
              <a:buSzPts val="1000"/>
              <a:buFont typeface="Arial"/>
              <a:buNone/>
              <a:defRPr b="0" i="0" sz="750" u="none" cap="none" strike="noStrike">
                <a:solidFill>
                  <a:schemeClr val="dk1"/>
                </a:solidFill>
                <a:latin typeface="Calibri"/>
                <a:ea typeface="Calibri"/>
                <a:cs typeface="Calibri"/>
                <a:sym typeface="Calibri"/>
              </a:defRPr>
            </a:lvl4pPr>
            <a:lvl5pPr indent="-228600" lvl="4" marL="2286000" marR="0" algn="l">
              <a:lnSpc>
                <a:spcPct val="90000"/>
              </a:lnSpc>
              <a:spcBef>
                <a:spcPts val="375"/>
              </a:spcBef>
              <a:spcAft>
                <a:spcPts val="0"/>
              </a:spcAft>
              <a:buClr>
                <a:schemeClr val="dk1"/>
              </a:buClr>
              <a:buSzPts val="1000"/>
              <a:buFont typeface="Arial"/>
              <a:buNone/>
              <a:defRPr b="0" i="0" sz="750" u="none" cap="none" strike="noStrike">
                <a:solidFill>
                  <a:schemeClr val="dk1"/>
                </a:solidFill>
                <a:latin typeface="Calibri"/>
                <a:ea typeface="Calibri"/>
                <a:cs typeface="Calibri"/>
                <a:sym typeface="Calibri"/>
              </a:defRPr>
            </a:lvl5pPr>
            <a:lvl6pPr indent="-228600" lvl="5" marL="2743200" marR="0" algn="l">
              <a:lnSpc>
                <a:spcPct val="90000"/>
              </a:lnSpc>
              <a:spcBef>
                <a:spcPts val="375"/>
              </a:spcBef>
              <a:spcAft>
                <a:spcPts val="0"/>
              </a:spcAft>
              <a:buClr>
                <a:schemeClr val="dk1"/>
              </a:buClr>
              <a:buSzPts val="1000"/>
              <a:buFont typeface="Arial"/>
              <a:buNone/>
              <a:defRPr b="0" i="0" sz="750" u="none" cap="none" strike="noStrike">
                <a:solidFill>
                  <a:schemeClr val="dk1"/>
                </a:solidFill>
                <a:latin typeface="Calibri"/>
                <a:ea typeface="Calibri"/>
                <a:cs typeface="Calibri"/>
                <a:sym typeface="Calibri"/>
              </a:defRPr>
            </a:lvl6pPr>
            <a:lvl7pPr indent="-228600" lvl="6" marL="3200400" marR="0" algn="l">
              <a:lnSpc>
                <a:spcPct val="90000"/>
              </a:lnSpc>
              <a:spcBef>
                <a:spcPts val="375"/>
              </a:spcBef>
              <a:spcAft>
                <a:spcPts val="0"/>
              </a:spcAft>
              <a:buClr>
                <a:schemeClr val="dk1"/>
              </a:buClr>
              <a:buSzPts val="1000"/>
              <a:buFont typeface="Arial"/>
              <a:buNone/>
              <a:defRPr b="0" i="0" sz="750" u="none" cap="none" strike="noStrike">
                <a:solidFill>
                  <a:schemeClr val="dk1"/>
                </a:solidFill>
                <a:latin typeface="Calibri"/>
                <a:ea typeface="Calibri"/>
                <a:cs typeface="Calibri"/>
                <a:sym typeface="Calibri"/>
              </a:defRPr>
            </a:lvl7pPr>
            <a:lvl8pPr indent="-228600" lvl="7" marL="3657600" marR="0" algn="l">
              <a:lnSpc>
                <a:spcPct val="90000"/>
              </a:lnSpc>
              <a:spcBef>
                <a:spcPts val="375"/>
              </a:spcBef>
              <a:spcAft>
                <a:spcPts val="0"/>
              </a:spcAft>
              <a:buClr>
                <a:schemeClr val="dk1"/>
              </a:buClr>
              <a:buSzPts val="1000"/>
              <a:buFont typeface="Arial"/>
              <a:buNone/>
              <a:defRPr b="0" i="0" sz="750" u="none" cap="none" strike="noStrike">
                <a:solidFill>
                  <a:schemeClr val="dk1"/>
                </a:solidFill>
                <a:latin typeface="Calibri"/>
                <a:ea typeface="Calibri"/>
                <a:cs typeface="Calibri"/>
                <a:sym typeface="Calibri"/>
              </a:defRPr>
            </a:lvl8pPr>
            <a:lvl9pPr indent="-228600" lvl="8" marL="4114800" marR="0" algn="l">
              <a:lnSpc>
                <a:spcPct val="90000"/>
              </a:lnSpc>
              <a:spcBef>
                <a:spcPts val="375"/>
              </a:spcBef>
              <a:spcAft>
                <a:spcPts val="0"/>
              </a:spcAft>
              <a:buClr>
                <a:schemeClr val="dk1"/>
              </a:buClr>
              <a:buSzPts val="1000"/>
              <a:buFont typeface="Arial"/>
              <a:buNone/>
              <a:defRPr b="0" i="0" sz="750" u="none" cap="none" strike="noStrike">
                <a:solidFill>
                  <a:schemeClr val="dk1"/>
                </a:solidFill>
                <a:latin typeface="Calibri"/>
                <a:ea typeface="Calibri"/>
                <a:cs typeface="Calibri"/>
                <a:sym typeface="Calibri"/>
              </a:defRPr>
            </a:lvl9pPr>
          </a:lstStyle>
          <a:p/>
        </p:txBody>
      </p:sp>
      <p:sp>
        <p:nvSpPr>
          <p:cNvPr id="46" name="Google Shape;46;p4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47" name="Google Shape;47;p4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48" name="Google Shape;48;p4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
          <p:cNvPicPr preferRelativeResize="0"/>
          <p:nvPr/>
        </p:nvPicPr>
        <p:blipFill rotWithShape="1">
          <a:blip r:embed="rId3">
            <a:alphaModFix/>
          </a:blip>
          <a:srcRect b="0" l="0" r="0" t="0"/>
          <a:stretch/>
        </p:blipFill>
        <p:spPr>
          <a:xfrm>
            <a:off x="0" y="1483625"/>
            <a:ext cx="10088100" cy="2400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1"/>
          <p:cNvSpPr txBox="1"/>
          <p:nvPr>
            <p:ph idx="1" type="body"/>
          </p:nvPr>
        </p:nvSpPr>
        <p:spPr>
          <a:xfrm>
            <a:off x="260050" y="2009900"/>
            <a:ext cx="4214100" cy="2943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400"/>
              <a:buNone/>
            </a:pPr>
            <a:r>
              <a:rPr lang="en" sz="1600"/>
              <a:t>El ojo es la lámpara del cuerpo; cuando tu ojo está lleno de luz, el cuerpo está... (Lucas 11,34)</a:t>
            </a:r>
            <a:endParaRPr sz="1600"/>
          </a:p>
          <a:p>
            <a:pPr indent="0" lvl="0" marL="0" rtl="0" algn="l">
              <a:lnSpc>
                <a:spcPct val="100000"/>
              </a:lnSpc>
              <a:spcBef>
                <a:spcPts val="0"/>
              </a:spcBef>
              <a:spcAft>
                <a:spcPts val="0"/>
              </a:spcAft>
              <a:buSzPts val="1400"/>
              <a:buNone/>
            </a:pPr>
            <a:r>
              <a:t/>
            </a:r>
            <a:endParaRPr sz="1600"/>
          </a:p>
          <a:p>
            <a:pPr indent="0" lvl="0" marL="0" rtl="0" algn="l">
              <a:lnSpc>
                <a:spcPct val="100000"/>
              </a:lnSpc>
              <a:spcBef>
                <a:spcPts val="0"/>
              </a:spcBef>
              <a:spcAft>
                <a:spcPts val="0"/>
              </a:spcAft>
              <a:buSzPts val="1400"/>
              <a:buNone/>
            </a:pPr>
            <a:r>
              <a:rPr lang="en" sz="1600"/>
              <a:t>The eye is the lamp of the body; when your eye is filled with light, the body is… (Luke 11:34)</a:t>
            </a:r>
            <a:endParaRPr sz="1600"/>
          </a:p>
          <a:p>
            <a:pPr indent="0" lvl="0" marL="0" rtl="0" algn="l">
              <a:lnSpc>
                <a:spcPct val="100000"/>
              </a:lnSpc>
              <a:spcBef>
                <a:spcPts val="0"/>
              </a:spcBef>
              <a:spcAft>
                <a:spcPts val="0"/>
              </a:spcAft>
              <a:buSzPts val="1400"/>
              <a:buNone/>
            </a:pPr>
            <a:r>
              <a:t/>
            </a:r>
            <a:endParaRPr sz="1600"/>
          </a:p>
          <a:p>
            <a:pPr indent="0" lvl="0" marL="0" rtl="0" algn="l">
              <a:lnSpc>
                <a:spcPct val="100000"/>
              </a:lnSpc>
              <a:spcBef>
                <a:spcPts val="0"/>
              </a:spcBef>
              <a:spcAft>
                <a:spcPts val="0"/>
              </a:spcAft>
              <a:buSzPts val="1400"/>
              <a:buNone/>
            </a:pPr>
            <a:r>
              <a:rPr lang="en" sz="1600"/>
              <a:t>L'œil est la lampe du corps ; quand l'œil est rempli de lumière, le corps est... (Luc 11,34)</a:t>
            </a:r>
            <a:endParaRPr sz="1600"/>
          </a:p>
        </p:txBody>
      </p:sp>
      <p:sp>
        <p:nvSpPr>
          <p:cNvPr id="133" name="Google Shape;133;p1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400"/>
              <a:buNone/>
            </a:pPr>
            <a:r>
              <a:t/>
            </a:r>
            <a:endParaRPr/>
          </a:p>
        </p:txBody>
      </p:sp>
      <p:pic>
        <p:nvPicPr>
          <p:cNvPr id="134" name="Google Shape;134;p11"/>
          <p:cNvPicPr preferRelativeResize="0"/>
          <p:nvPr/>
        </p:nvPicPr>
        <p:blipFill rotWithShape="1">
          <a:blip r:embed="rId3">
            <a:alphaModFix/>
          </a:blip>
          <a:srcRect b="0" l="0" r="0" t="0"/>
          <a:stretch/>
        </p:blipFill>
        <p:spPr>
          <a:xfrm>
            <a:off x="4832400" y="713225"/>
            <a:ext cx="3850225" cy="3867392"/>
          </a:xfrm>
          <a:prstGeom prst="rect">
            <a:avLst/>
          </a:prstGeom>
          <a:noFill/>
          <a:ln>
            <a:noFill/>
          </a:ln>
        </p:spPr>
      </p:pic>
      <p:sp>
        <p:nvSpPr>
          <p:cNvPr id="135" name="Google Shape;135;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SzPct val="111111"/>
              <a:buNone/>
            </a:pPr>
            <a:r>
              <a:rPr b="1" lang="en">
                <a:solidFill>
                  <a:srgbClr val="990000"/>
                </a:solidFill>
              </a:rPr>
              <a:t>El Poder de la Visión</a:t>
            </a:r>
            <a:endParaRPr b="1">
              <a:solidFill>
                <a:srgbClr val="990000"/>
              </a:solidFill>
            </a:endParaRPr>
          </a:p>
          <a:p>
            <a:pPr indent="0" lvl="0" marL="0" rtl="0" algn="l">
              <a:lnSpc>
                <a:spcPct val="115000"/>
              </a:lnSpc>
              <a:spcBef>
                <a:spcPts val="0"/>
              </a:spcBef>
              <a:spcAft>
                <a:spcPts val="0"/>
              </a:spcAft>
              <a:buSzPct val="111111"/>
              <a:buNone/>
            </a:pPr>
            <a:r>
              <a:rPr b="1" lang="en">
                <a:solidFill>
                  <a:srgbClr val="990000"/>
                </a:solidFill>
              </a:rPr>
              <a:t>The Power of Seeing</a:t>
            </a:r>
            <a:r>
              <a:rPr lang="en">
                <a:solidFill>
                  <a:srgbClr val="990000"/>
                </a:solidFill>
              </a:rPr>
              <a:t> </a:t>
            </a:r>
            <a:endParaRPr>
              <a:solidFill>
                <a:srgbClr val="990000"/>
              </a:solidFill>
            </a:endParaRPr>
          </a:p>
          <a:p>
            <a:pPr indent="0" lvl="0" marL="0" rtl="0" algn="l">
              <a:lnSpc>
                <a:spcPct val="115000"/>
              </a:lnSpc>
              <a:spcBef>
                <a:spcPts val="0"/>
              </a:spcBef>
              <a:spcAft>
                <a:spcPts val="0"/>
              </a:spcAft>
              <a:buSzPct val="111111"/>
              <a:buNone/>
            </a:pPr>
            <a:r>
              <a:rPr b="1" lang="en">
                <a:solidFill>
                  <a:srgbClr val="990000"/>
                </a:solidFill>
              </a:rPr>
              <a:t>Le Pouvoir de la Vision</a:t>
            </a:r>
            <a:endParaRPr b="1">
              <a:solidFill>
                <a:srgbClr val="99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8F0001"/>
                </a:solidFill>
              </a:rPr>
              <a:t>La indagación apreciativa no ignora la realidad</a:t>
            </a:r>
            <a:br>
              <a:rPr b="1" lang="en">
                <a:solidFill>
                  <a:srgbClr val="8F0001"/>
                </a:solidFill>
              </a:rPr>
            </a:br>
            <a:endParaRPr/>
          </a:p>
        </p:txBody>
      </p:sp>
      <p:pic>
        <p:nvPicPr>
          <p:cNvPr descr="Free Pictures Of Tired People, Download Free Clip Art, Free Clip Art on  Clipart Library" id="141" name="Google Shape;141;p12"/>
          <p:cNvPicPr preferRelativeResize="0"/>
          <p:nvPr/>
        </p:nvPicPr>
        <p:blipFill rotWithShape="1">
          <a:blip r:embed="rId3">
            <a:alphaModFix/>
          </a:blip>
          <a:srcRect b="0" l="0" r="0" t="0"/>
          <a:stretch/>
        </p:blipFill>
        <p:spPr>
          <a:xfrm>
            <a:off x="3063241" y="1456182"/>
            <a:ext cx="3264408" cy="32644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8F0001"/>
                </a:solidFill>
              </a:rPr>
              <a:t>La indagación apreciativa no se apresura a la acción superficial...</a:t>
            </a:r>
            <a:br>
              <a:rPr b="1" lang="en">
                <a:solidFill>
                  <a:srgbClr val="8F0001"/>
                </a:solidFill>
              </a:rPr>
            </a:br>
            <a:endParaRPr/>
          </a:p>
        </p:txBody>
      </p:sp>
      <p:pic>
        <p:nvPicPr>
          <p:cNvPr descr="Uncle Sam reassures little kiwi bird ... | Items | National Library of New  Zealand | National Library of New Zealand" id="147" name="Google Shape;147;p13"/>
          <p:cNvPicPr preferRelativeResize="0"/>
          <p:nvPr/>
        </p:nvPicPr>
        <p:blipFill rotWithShape="1">
          <a:blip r:embed="rId3">
            <a:alphaModFix/>
          </a:blip>
          <a:srcRect b="0" l="0" r="0" t="0"/>
          <a:stretch/>
        </p:blipFill>
        <p:spPr>
          <a:xfrm>
            <a:off x="1901952" y="1198474"/>
            <a:ext cx="5635498" cy="37347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8F0001"/>
                </a:solidFill>
              </a:rPr>
              <a:t>Entender la brecha entre las intenciones y la realidad</a:t>
            </a:r>
            <a:br>
              <a:rPr b="1" lang="en">
                <a:solidFill>
                  <a:srgbClr val="8F0001"/>
                </a:solidFill>
              </a:rPr>
            </a:br>
            <a:endParaRPr/>
          </a:p>
        </p:txBody>
      </p:sp>
      <p:sp>
        <p:nvSpPr>
          <p:cNvPr id="153" name="Google Shape;153;p1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p>
            <a:pPr indent="0" lvl="0" marL="139700" rtl="0" algn="l">
              <a:lnSpc>
                <a:spcPct val="115000"/>
              </a:lnSpc>
              <a:spcBef>
                <a:spcPts val="0"/>
              </a:spcBef>
              <a:spcAft>
                <a:spcPts val="0"/>
              </a:spcAft>
              <a:buSzPts val="1400"/>
              <a:buNone/>
            </a:pPr>
            <a:r>
              <a:rPr lang="en"/>
              <a:t>Tenemos que entender </a:t>
            </a:r>
            <a:endParaRPr/>
          </a:p>
          <a:p>
            <a:pPr indent="0" lvl="0" marL="139700" rtl="0" algn="l">
              <a:lnSpc>
                <a:spcPct val="115000"/>
              </a:lnSpc>
              <a:spcBef>
                <a:spcPts val="0"/>
              </a:spcBef>
              <a:spcAft>
                <a:spcPts val="0"/>
              </a:spcAft>
              <a:buSzPts val="1400"/>
              <a:buNone/>
            </a:pPr>
            <a:r>
              <a:rPr lang="en"/>
              <a:t>las razones de la brecha (laguna)...</a:t>
            </a:r>
            <a:endParaRPr/>
          </a:p>
          <a:p>
            <a:pPr indent="0" lvl="0" marL="139700" rtl="0" algn="l">
              <a:lnSpc>
                <a:spcPct val="115000"/>
              </a:lnSpc>
              <a:spcBef>
                <a:spcPts val="0"/>
              </a:spcBef>
              <a:spcAft>
                <a:spcPts val="0"/>
              </a:spcAft>
              <a:buSzPts val="1400"/>
              <a:buNone/>
            </a:pPr>
            <a:br>
              <a:rPr lang="en"/>
            </a:br>
            <a:r>
              <a:rPr lang="en"/>
              <a:t>¿El viento?</a:t>
            </a:r>
            <a:br>
              <a:rPr lang="en"/>
            </a:br>
            <a:r>
              <a:rPr lang="en"/>
              <a:t>¿El arco es lo suficientemente fuerte?</a:t>
            </a:r>
            <a:br>
              <a:rPr lang="en"/>
            </a:br>
            <a:r>
              <a:rPr lang="en"/>
              <a:t>¿La flecha es recta?</a:t>
            </a:r>
            <a:br>
              <a:rPr lang="en"/>
            </a:br>
            <a:r>
              <a:rPr lang="en"/>
              <a:t>¿El pájaro que pasó volando en ese momento?</a:t>
            </a:r>
            <a:br>
              <a:rPr lang="en"/>
            </a:br>
            <a:r>
              <a:rPr lang="en"/>
              <a:t>¿Mi objetivo?</a:t>
            </a:r>
            <a:br>
              <a:rPr lang="en"/>
            </a:br>
            <a:endParaRPr/>
          </a:p>
        </p:txBody>
      </p:sp>
      <p:pic>
        <p:nvPicPr>
          <p:cNvPr descr="Arrow Missing Target Vector Images (over 370)" id="154" name="Google Shape;154;p14"/>
          <p:cNvPicPr preferRelativeResize="0"/>
          <p:nvPr/>
        </p:nvPicPr>
        <p:blipFill rotWithShape="1">
          <a:blip r:embed="rId3">
            <a:alphaModFix/>
          </a:blip>
          <a:srcRect b="0" l="0" r="0" t="0"/>
          <a:stretch/>
        </p:blipFill>
        <p:spPr>
          <a:xfrm>
            <a:off x="883478" y="1152475"/>
            <a:ext cx="3022600" cy="317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8F0001"/>
                </a:solidFill>
              </a:rPr>
              <a:t>A veces tenemos que mirar más profundamente para entender</a:t>
            </a:r>
            <a:br>
              <a:rPr lang="en">
                <a:solidFill>
                  <a:srgbClr val="8F0001"/>
                </a:solidFill>
              </a:rPr>
            </a:br>
            <a:endParaRPr/>
          </a:p>
        </p:txBody>
      </p:sp>
      <p:pic>
        <p:nvPicPr>
          <p:cNvPr descr="SeaWayBLOG: The tip of the Iceberg | Iceberg, Pictures, Illusions" id="160" name="Google Shape;160;p15"/>
          <p:cNvPicPr preferRelativeResize="0"/>
          <p:nvPr/>
        </p:nvPicPr>
        <p:blipFill rotWithShape="1">
          <a:blip r:embed="rId3">
            <a:alphaModFix/>
          </a:blip>
          <a:srcRect b="0" l="0" r="0" t="0"/>
          <a:stretch/>
        </p:blipFill>
        <p:spPr>
          <a:xfrm>
            <a:off x="2383734" y="1505502"/>
            <a:ext cx="4376531" cy="28859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6"/>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lang="en">
                <a:solidFill>
                  <a:srgbClr val="8F0001"/>
                </a:solidFill>
              </a:rPr>
              <a:t>Diagnóstico del desafío</a:t>
            </a:r>
            <a:br>
              <a:rPr lang="en">
                <a:solidFill>
                  <a:srgbClr val="8F0001"/>
                </a:solidFill>
              </a:rPr>
            </a:br>
            <a:endParaRPr/>
          </a:p>
        </p:txBody>
      </p:sp>
      <p:sp>
        <p:nvSpPr>
          <p:cNvPr id="166" name="Google Shape;166;p16"/>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Autofit/>
          </a:bodyPr>
          <a:lstStyle/>
          <a:p>
            <a:pPr indent="-171450" lvl="0" marL="342900" rtl="0" algn="l">
              <a:lnSpc>
                <a:spcPct val="90000"/>
              </a:lnSpc>
              <a:spcBef>
                <a:spcPts val="750"/>
              </a:spcBef>
              <a:spcAft>
                <a:spcPts val="0"/>
              </a:spcAft>
              <a:buSzPts val="2400"/>
              <a:buNone/>
            </a:pPr>
            <a:r>
              <a:rPr lang="en"/>
              <a:t>Distinguir entre desafíos técnicos y adaptativos</a:t>
            </a:r>
            <a:br>
              <a:rPr lang="en"/>
            </a:br>
            <a:endParaRPr/>
          </a:p>
        </p:txBody>
      </p:sp>
      <p:sp>
        <p:nvSpPr>
          <p:cNvPr id="167" name="Google Shape;167;p16"/>
          <p:cNvSpPr txBox="1"/>
          <p:nvPr/>
        </p:nvSpPr>
        <p:spPr>
          <a:xfrm>
            <a:off x="310896" y="4873752"/>
            <a:ext cx="3826689"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From the work of Heifeitz and Linsky, Adaptive Leadership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7"/>
          <p:cNvSpPr txBox="1"/>
          <p:nvPr>
            <p:ph type="title"/>
          </p:nvPr>
        </p:nvSpPr>
        <p:spPr>
          <a:xfrm>
            <a:off x="774700" y="480822"/>
            <a:ext cx="6883400" cy="105727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48148"/>
              <a:buNone/>
            </a:pPr>
            <a:r>
              <a:rPr b="1" lang="en">
                <a:solidFill>
                  <a:srgbClr val="8F0001"/>
                </a:solidFill>
              </a:rPr>
              <a:t>Distinguir los problemas técnicos de los desafíos adaptativos</a:t>
            </a:r>
            <a:br>
              <a:rPr b="1" lang="en">
                <a:solidFill>
                  <a:srgbClr val="8F0001"/>
                </a:solidFill>
              </a:rPr>
            </a:br>
            <a:endParaRPr/>
          </a:p>
        </p:txBody>
      </p:sp>
      <p:sp>
        <p:nvSpPr>
          <p:cNvPr id="174" name="Google Shape;174;p17"/>
          <p:cNvSpPr txBox="1"/>
          <p:nvPr>
            <p:ph idx="1" type="body"/>
          </p:nvPr>
        </p:nvSpPr>
        <p:spPr>
          <a:xfrm>
            <a:off x="1485900" y="1565910"/>
            <a:ext cx="6172200" cy="35052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450"/>
              </a:spcBef>
              <a:spcAft>
                <a:spcPts val="0"/>
              </a:spcAft>
              <a:buSzPts val="2800"/>
              <a:buFont typeface="Noto Sans Symbols"/>
              <a:buChar char="◻"/>
            </a:pPr>
            <a:r>
              <a:rPr b="1" i="1" lang="en"/>
              <a:t>Los problemas técnicos </a:t>
            </a:r>
            <a:r>
              <a:rPr i="1" lang="en"/>
              <a:t>(aunque puedan ser complicados) se pueden resolver con conocimientos y procedimientos ya disponibles</a:t>
            </a:r>
            <a:br>
              <a:rPr i="1" lang="en"/>
            </a:br>
            <a:r>
              <a:rPr i="1" lang="en"/>
              <a:t>Más fácil de identificar por sus síntomas </a:t>
            </a:r>
            <a:br>
              <a:rPr i="1" lang="en"/>
            </a:br>
            <a:r>
              <a:rPr i="1" lang="en"/>
              <a:t>Requerir cambios/soluciones en solo uno o varios lugares</a:t>
            </a:r>
            <a:br>
              <a:rPr i="1" lang="en"/>
            </a:br>
            <a:r>
              <a:rPr i="1" lang="en"/>
              <a:t>Todos los días, las personas tienen problemas para los que, de hecho, tienen los conocimientos y procedimientos necesarios: problemas técnicos </a:t>
            </a:r>
            <a:endParaRPr/>
          </a:p>
        </p:txBody>
      </p:sp>
      <p:sp>
        <p:nvSpPr>
          <p:cNvPr id="175" name="Google Shape;175;p17"/>
          <p:cNvSpPr/>
          <p:nvPr/>
        </p:nvSpPr>
        <p:spPr>
          <a:xfrm>
            <a:off x="141731" y="33388"/>
            <a:ext cx="559800" cy="559800"/>
          </a:xfrm>
          <a:prstGeom prst="ellipse">
            <a:avLst/>
          </a:prstGeom>
          <a:solidFill>
            <a:srgbClr val="FFFFFF"/>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8"/>
          <p:cNvSpPr txBox="1"/>
          <p:nvPr>
            <p:ph idx="1" type="body"/>
          </p:nvPr>
        </p:nvSpPr>
        <p:spPr>
          <a:xfrm>
            <a:off x="1400175" y="1260180"/>
            <a:ext cx="6391275" cy="3686175"/>
          </a:xfrm>
          <a:prstGeom prst="rect">
            <a:avLst/>
          </a:prstGeom>
          <a:noFill/>
          <a:ln>
            <a:noFill/>
          </a:ln>
        </p:spPr>
        <p:txBody>
          <a:bodyPr anchorCtr="0" anchor="t" bIns="45700" lIns="91425" spcFirstLastPara="1" rIns="91425" wrap="square" tIns="45700">
            <a:normAutofit fontScale="92500"/>
          </a:bodyPr>
          <a:lstStyle/>
          <a:p>
            <a:pPr indent="-342900" lvl="0" marL="342900" rtl="0" algn="l">
              <a:lnSpc>
                <a:spcPct val="90000"/>
              </a:lnSpc>
              <a:spcBef>
                <a:spcPts val="450"/>
              </a:spcBef>
              <a:spcAft>
                <a:spcPts val="0"/>
              </a:spcAft>
              <a:buSzPct val="155232"/>
              <a:buFont typeface="Noto Sans Symbols"/>
              <a:buChar char="◻"/>
            </a:pPr>
            <a:r>
              <a:rPr b="1" i="1" lang="en" sz="1950"/>
              <a:t>Los desafíos adaptativos son situaciones para las que las soluciones se encuentran fuera de la forma actual de proceder.</a:t>
            </a:r>
            <a:endParaRPr/>
          </a:p>
          <a:p>
            <a:pPr indent="-342900" lvl="0" marL="342900" rtl="0" algn="l">
              <a:lnSpc>
                <a:spcPct val="90000"/>
              </a:lnSpc>
              <a:spcBef>
                <a:spcPts val="450"/>
              </a:spcBef>
              <a:spcAft>
                <a:spcPts val="0"/>
              </a:spcAft>
              <a:buSzPct val="155232"/>
              <a:buFont typeface="Noto Sans Symbols"/>
              <a:buChar char="◻"/>
            </a:pPr>
            <a:r>
              <a:rPr b="1" i="1" lang="en" sz="1950"/>
              <a:t>Difícil de identificar (fácil de negar). Las personas a menudo se resisten incluso a reconocer los desafíos de adaptación</a:t>
            </a:r>
            <a:endParaRPr/>
          </a:p>
          <a:p>
            <a:pPr indent="-342900" lvl="0" marL="342900" rtl="0" algn="l">
              <a:lnSpc>
                <a:spcPct val="90000"/>
              </a:lnSpc>
              <a:spcBef>
                <a:spcPts val="450"/>
              </a:spcBef>
              <a:spcAft>
                <a:spcPts val="0"/>
              </a:spcAft>
              <a:buSzPct val="155232"/>
              <a:buFont typeface="Noto Sans Symbols"/>
              <a:buChar char="◻"/>
            </a:pPr>
            <a:r>
              <a:rPr b="1" i="1" lang="en" sz="1950"/>
              <a:t>Requerir experimentos, nuevos descubrimientos y ajustes de numerosos lugares en la organización.</a:t>
            </a:r>
            <a:endParaRPr/>
          </a:p>
          <a:p>
            <a:pPr indent="-342900" lvl="0" marL="342900" rtl="0" algn="l">
              <a:lnSpc>
                <a:spcPct val="90000"/>
              </a:lnSpc>
              <a:spcBef>
                <a:spcPts val="450"/>
              </a:spcBef>
              <a:spcAft>
                <a:spcPts val="0"/>
              </a:spcAft>
              <a:buSzPct val="155232"/>
              <a:buFont typeface="Noto Sans Symbols"/>
              <a:buChar char="◻"/>
            </a:pPr>
            <a:r>
              <a:rPr b="1" i="1" lang="en" sz="1950"/>
              <a:t>Sin aprender nuevas formas —cambiando actitudes, valores y comportamientos profundamente arraigados— las personas no pueden dar el salto adaptativo necesario para prosperar en el nuevo entorno.</a:t>
            </a:r>
            <a:endParaRPr/>
          </a:p>
          <a:p>
            <a:pPr indent="-342900" lvl="0" marL="342900" rtl="0" algn="l">
              <a:lnSpc>
                <a:spcPct val="90000"/>
              </a:lnSpc>
              <a:spcBef>
                <a:spcPts val="450"/>
              </a:spcBef>
              <a:spcAft>
                <a:spcPts val="0"/>
              </a:spcAft>
              <a:buSzPct val="155232"/>
              <a:buFont typeface="Noto Sans Symbols"/>
              <a:buChar char="◻"/>
            </a:pPr>
            <a:r>
              <a:rPr b="1" i="1" lang="en" sz="1950"/>
              <a:t>Exige cambios de corazón y de mente: la transformación de hábitos antiguos y suposiciones y valores arraigados. </a:t>
            </a:r>
            <a:endParaRPr/>
          </a:p>
        </p:txBody>
      </p:sp>
      <p:sp>
        <p:nvSpPr>
          <p:cNvPr id="182" name="Google Shape;182;p18"/>
          <p:cNvSpPr txBox="1"/>
          <p:nvPr>
            <p:ph type="title"/>
          </p:nvPr>
        </p:nvSpPr>
        <p:spPr>
          <a:xfrm>
            <a:off x="749301" y="400935"/>
            <a:ext cx="6908800" cy="10382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en">
                <a:solidFill>
                  <a:srgbClr val="8F0001"/>
                </a:solidFill>
              </a:rPr>
              <a:t>Desafios Adaptativos</a:t>
            </a:r>
            <a:endParaRPr b="1">
              <a:solidFill>
                <a:srgbClr val="8F0001"/>
              </a:solidFill>
            </a:endParaRPr>
          </a:p>
        </p:txBody>
      </p:sp>
      <p:sp>
        <p:nvSpPr>
          <p:cNvPr id="183" name="Google Shape;183;p18"/>
          <p:cNvSpPr/>
          <p:nvPr/>
        </p:nvSpPr>
        <p:spPr>
          <a:xfrm>
            <a:off x="141731" y="33388"/>
            <a:ext cx="559800" cy="559800"/>
          </a:xfrm>
          <a:prstGeom prst="ellipse">
            <a:avLst/>
          </a:prstGeom>
          <a:solidFill>
            <a:srgbClr val="FFFFFF"/>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9"/>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lang="en">
                <a:solidFill>
                  <a:srgbClr val="8F0001"/>
                </a:solidFill>
              </a:rPr>
              <a:t>Los desafíos de su liderazgo</a:t>
            </a:r>
            <a:br>
              <a:rPr lang="en">
                <a:solidFill>
                  <a:srgbClr val="8F0001"/>
                </a:solidFill>
              </a:rPr>
            </a:br>
            <a:endParaRPr/>
          </a:p>
        </p:txBody>
      </p:sp>
      <p:sp>
        <p:nvSpPr>
          <p:cNvPr id="189" name="Google Shape;189;p19"/>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Autofit/>
          </a:bodyPr>
          <a:lstStyle/>
          <a:p>
            <a:pPr indent="-171450" lvl="0" marL="342900" rtl="0" algn="l">
              <a:lnSpc>
                <a:spcPct val="90000"/>
              </a:lnSpc>
              <a:spcBef>
                <a:spcPts val="750"/>
              </a:spcBef>
              <a:spcAft>
                <a:spcPts val="0"/>
              </a:spcAft>
              <a:buSzPts val="2400"/>
              <a:buNone/>
            </a:pPr>
            <a:r>
              <a:rPr lang="en"/>
              <a:t>Una combinación de desafíos técnicos y adaptativos</a:t>
            </a:r>
            <a:br>
              <a:rPr lang="en"/>
            </a:br>
            <a:endParaRPr/>
          </a:p>
        </p:txBody>
      </p:sp>
      <p:pic>
        <p:nvPicPr>
          <p:cNvPr id="190" name="Google Shape;190;p19"/>
          <p:cNvPicPr preferRelativeResize="0"/>
          <p:nvPr/>
        </p:nvPicPr>
        <p:blipFill rotWithShape="1">
          <a:blip r:embed="rId3">
            <a:alphaModFix/>
          </a:blip>
          <a:srcRect b="0" l="0" r="0" t="0"/>
          <a:stretch/>
        </p:blipFill>
        <p:spPr>
          <a:xfrm>
            <a:off x="0" y="0"/>
            <a:ext cx="1846050" cy="1846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0"/>
          <p:cNvSpPr txBox="1"/>
          <p:nvPr>
            <p:ph type="title"/>
          </p:nvPr>
        </p:nvSpPr>
        <p:spPr>
          <a:xfrm>
            <a:off x="629841" y="727529"/>
            <a:ext cx="2949178" cy="120015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200"/>
              <a:buNone/>
            </a:pPr>
            <a:r>
              <a:rPr b="1" lang="en">
                <a:solidFill>
                  <a:srgbClr val="8F0001"/>
                </a:solidFill>
              </a:rPr>
              <a:t>¿Cuáles son algunos de los aspectos técnicos de los desafíos a los que se enfrenta?</a:t>
            </a:r>
            <a:br>
              <a:rPr b="1" lang="en">
                <a:solidFill>
                  <a:srgbClr val="8F0001"/>
                </a:solidFill>
              </a:rPr>
            </a:br>
            <a:endParaRPr/>
          </a:p>
        </p:txBody>
      </p:sp>
      <p:sp>
        <p:nvSpPr>
          <p:cNvPr id="196" name="Google Shape;196;p20"/>
          <p:cNvSpPr txBox="1"/>
          <p:nvPr>
            <p:ph idx="2" type="body"/>
          </p:nvPr>
        </p:nvSpPr>
        <p:spPr>
          <a:xfrm>
            <a:off x="680641" y="1927679"/>
            <a:ext cx="2949178" cy="3065526"/>
          </a:xfrm>
          <a:prstGeom prst="rect">
            <a:avLst/>
          </a:prstGeom>
          <a:noFill/>
          <a:ln>
            <a:noFill/>
          </a:ln>
        </p:spPr>
        <p:txBody>
          <a:bodyPr anchorCtr="0" anchor="t" bIns="45700" lIns="91425" spcFirstLastPara="1" rIns="91425" wrap="square" tIns="45700">
            <a:noAutofit/>
          </a:bodyPr>
          <a:lstStyle/>
          <a:p>
            <a:pPr indent="-214313" lvl="0" marL="385763" rtl="0" algn="l">
              <a:lnSpc>
                <a:spcPct val="90000"/>
              </a:lnSpc>
              <a:spcBef>
                <a:spcPts val="750"/>
              </a:spcBef>
              <a:spcAft>
                <a:spcPts val="0"/>
              </a:spcAft>
              <a:buSzPts val="1600"/>
              <a:buFont typeface="Arial"/>
              <a:buChar char="•"/>
            </a:pPr>
            <a:r>
              <a:rPr lang="en" sz="2100"/>
              <a:t>finanza</a:t>
            </a:r>
            <a:br>
              <a:rPr lang="en" sz="2100"/>
            </a:br>
            <a:r>
              <a:rPr lang="en" sz="2100"/>
              <a:t>Personal</a:t>
            </a:r>
            <a:br>
              <a:rPr lang="en" sz="2100"/>
            </a:br>
            <a:r>
              <a:rPr lang="en" sz="2100"/>
              <a:t>Espacio físico</a:t>
            </a:r>
            <a:br>
              <a:rPr lang="en" sz="2100"/>
            </a:br>
            <a:r>
              <a:rPr lang="en" sz="2100"/>
              <a:t>Voluntarios</a:t>
            </a:r>
            <a:br>
              <a:rPr lang="en" sz="2100"/>
            </a:br>
            <a:r>
              <a:rPr lang="en" sz="2100"/>
              <a:t>Conectividad (WiFi)</a:t>
            </a:r>
            <a:br>
              <a:rPr lang="en" sz="2100"/>
            </a:br>
            <a:r>
              <a:rPr lang="en" sz="2100"/>
              <a:t>Rendimiento de los empleados</a:t>
            </a:r>
            <a:br>
              <a:rPr lang="en" sz="2100"/>
            </a:br>
            <a:r>
              <a:rPr lang="en" sz="2100"/>
              <a:t>Otro</a:t>
            </a:r>
            <a:br>
              <a:rPr lang="en" sz="2100"/>
            </a:br>
            <a:endParaRPr/>
          </a:p>
        </p:txBody>
      </p:sp>
      <p:pic>
        <p:nvPicPr>
          <p:cNvPr descr="Roof Repair, Holy Trinity Church, White Rock | Surlang Roofing" id="197" name="Google Shape;197;p20"/>
          <p:cNvPicPr preferRelativeResize="0"/>
          <p:nvPr/>
        </p:nvPicPr>
        <p:blipFill rotWithShape="1">
          <a:blip r:embed="rId3">
            <a:alphaModFix/>
          </a:blip>
          <a:srcRect b="0" l="0" r="0" t="0"/>
          <a:stretch/>
        </p:blipFill>
        <p:spPr>
          <a:xfrm>
            <a:off x="3880272" y="1122003"/>
            <a:ext cx="4472439" cy="32797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type="ctrTitle"/>
          </p:nvPr>
        </p:nvSpPr>
        <p:spPr>
          <a:xfrm>
            <a:off x="311708" y="1608350"/>
            <a:ext cx="8520600" cy="20526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b="1" lang="en" sz="3800">
                <a:solidFill>
                  <a:srgbClr val="A61C00"/>
                </a:solidFill>
              </a:rPr>
              <a:t>Discernimiento a mitad de capítulo</a:t>
            </a:r>
            <a:endParaRPr b="1" sz="3800">
              <a:solidFill>
                <a:srgbClr val="A61C00"/>
              </a:solidFill>
            </a:endParaRPr>
          </a:p>
          <a:p>
            <a:pPr indent="0" lvl="0" marL="0" rtl="0" algn="ctr">
              <a:lnSpc>
                <a:spcPct val="115000"/>
              </a:lnSpc>
              <a:spcBef>
                <a:spcPts val="0"/>
              </a:spcBef>
              <a:spcAft>
                <a:spcPts val="0"/>
              </a:spcAft>
              <a:buSzPts val="990"/>
              <a:buNone/>
            </a:pPr>
            <a:r>
              <a:rPr b="1" lang="en" sz="3800">
                <a:solidFill>
                  <a:srgbClr val="A61C00"/>
                </a:solidFill>
              </a:rPr>
              <a:t>Mid Chapter Discernment</a:t>
            </a:r>
            <a:endParaRPr b="1" sz="3800">
              <a:solidFill>
                <a:srgbClr val="A61C00"/>
              </a:solidFill>
            </a:endParaRPr>
          </a:p>
          <a:p>
            <a:pPr indent="0" lvl="0" marL="0" rtl="0" algn="ctr">
              <a:lnSpc>
                <a:spcPct val="115000"/>
              </a:lnSpc>
              <a:spcBef>
                <a:spcPts val="0"/>
              </a:spcBef>
              <a:spcAft>
                <a:spcPts val="0"/>
              </a:spcAft>
              <a:buClr>
                <a:schemeClr val="dk1"/>
              </a:buClr>
              <a:buSzPts val="990"/>
              <a:buFont typeface="Arial"/>
              <a:buNone/>
            </a:pPr>
            <a:r>
              <a:rPr b="1" lang="en" sz="3800">
                <a:solidFill>
                  <a:srgbClr val="A61C00"/>
                </a:solidFill>
              </a:rPr>
              <a:t>Discernement au </a:t>
            </a:r>
            <a:r>
              <a:rPr b="1" lang="en" sz="3700">
                <a:solidFill>
                  <a:srgbClr val="85200C"/>
                </a:solidFill>
                <a:highlight>
                  <a:schemeClr val="lt1"/>
                </a:highlight>
                <a:latin typeface="Roboto"/>
                <a:ea typeface="Roboto"/>
                <a:cs typeface="Roboto"/>
                <a:sym typeface="Roboto"/>
              </a:rPr>
              <a:t>moitié</a:t>
            </a:r>
            <a:r>
              <a:rPr b="1" lang="en" sz="3800">
                <a:solidFill>
                  <a:srgbClr val="A61C00"/>
                </a:solidFill>
              </a:rPr>
              <a:t> de chapitre</a:t>
            </a:r>
            <a:endParaRPr b="1" sz="3800">
              <a:solidFill>
                <a:srgbClr val="A61C00"/>
              </a:solidFill>
            </a:endParaRPr>
          </a:p>
        </p:txBody>
      </p:sp>
      <p:sp>
        <p:nvSpPr>
          <p:cNvPr id="69" name="Google Shape;69;p2"/>
          <p:cNvSpPr txBox="1"/>
          <p:nvPr>
            <p:ph idx="1" type="subTitle"/>
          </p:nvPr>
        </p:nvSpPr>
        <p:spPr>
          <a:xfrm>
            <a:off x="311700" y="3928925"/>
            <a:ext cx="8520600" cy="10968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a:t>6-12 April, 2021</a:t>
            </a:r>
            <a:endParaRPr/>
          </a:p>
          <a:p>
            <a:pPr indent="0" lvl="0" marL="0" rtl="0" algn="ctr">
              <a:lnSpc>
                <a:spcPct val="100000"/>
              </a:lnSpc>
              <a:spcBef>
                <a:spcPts val="0"/>
              </a:spcBef>
              <a:spcAft>
                <a:spcPts val="0"/>
              </a:spcAft>
              <a:buSzPts val="2800"/>
              <a:buNone/>
            </a:pPr>
            <a:r>
              <a:rPr lang="en"/>
              <a:t>Día/Day/Jour 3</a:t>
            </a:r>
            <a:endParaRPr/>
          </a:p>
        </p:txBody>
      </p:sp>
      <p:pic>
        <p:nvPicPr>
          <p:cNvPr id="70" name="Google Shape;70;p2"/>
          <p:cNvPicPr preferRelativeResize="0"/>
          <p:nvPr/>
        </p:nvPicPr>
        <p:blipFill rotWithShape="1">
          <a:blip r:embed="rId3">
            <a:alphaModFix/>
          </a:blip>
          <a:srcRect b="0" l="0" r="0" t="0"/>
          <a:stretch/>
        </p:blipFill>
        <p:spPr>
          <a:xfrm>
            <a:off x="3648900" y="179600"/>
            <a:ext cx="1428750" cy="1428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1"/>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200"/>
              <a:buNone/>
            </a:pPr>
            <a:r>
              <a:rPr b="1" lang="en">
                <a:solidFill>
                  <a:srgbClr val="8F0001"/>
                </a:solidFill>
              </a:rPr>
              <a:t>¿Desafíos adaptativos?</a:t>
            </a:r>
            <a:br>
              <a:rPr b="1" lang="en">
                <a:solidFill>
                  <a:srgbClr val="8F0001"/>
                </a:solidFill>
              </a:rPr>
            </a:br>
            <a:endParaRPr/>
          </a:p>
        </p:txBody>
      </p:sp>
      <p:sp>
        <p:nvSpPr>
          <p:cNvPr id="203" name="Google Shape;203;p21"/>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p>
            <a:pPr indent="-323850" lvl="0" marL="342900" rtl="0" algn="l">
              <a:lnSpc>
                <a:spcPct val="90000"/>
              </a:lnSpc>
              <a:spcBef>
                <a:spcPts val="750"/>
              </a:spcBef>
              <a:spcAft>
                <a:spcPts val="0"/>
              </a:spcAft>
              <a:buSzPts val="3200"/>
              <a:buChar char="•"/>
            </a:pPr>
            <a:r>
              <a:rPr lang="en"/>
              <a:t>Recursos humanos sostenibles </a:t>
            </a:r>
            <a:endParaRPr/>
          </a:p>
          <a:p>
            <a:pPr indent="-323850" lvl="0" marL="342900" rtl="0" algn="l">
              <a:lnSpc>
                <a:spcPct val="90000"/>
              </a:lnSpc>
              <a:spcBef>
                <a:spcPts val="750"/>
              </a:spcBef>
              <a:spcAft>
                <a:spcPts val="0"/>
              </a:spcAft>
              <a:buSzPts val="3200"/>
              <a:buChar char="•"/>
            </a:pPr>
            <a:r>
              <a:rPr lang="en"/>
              <a:t>Interculturalidad</a:t>
            </a:r>
            <a:endParaRPr/>
          </a:p>
          <a:p>
            <a:pPr indent="-323850" lvl="0" marL="342900" rtl="0" algn="l">
              <a:lnSpc>
                <a:spcPct val="90000"/>
              </a:lnSpc>
              <a:spcBef>
                <a:spcPts val="750"/>
              </a:spcBef>
              <a:spcAft>
                <a:spcPts val="0"/>
              </a:spcAft>
              <a:buSzPts val="3200"/>
              <a:buChar char="•"/>
            </a:pPr>
            <a:r>
              <a:rPr lang="en"/>
              <a:t> Colaboración con los laicos </a:t>
            </a:r>
            <a:endParaRPr/>
          </a:p>
          <a:p>
            <a:pPr indent="-323850" lvl="0" marL="342900" rtl="0" algn="l">
              <a:lnSpc>
                <a:spcPct val="90000"/>
              </a:lnSpc>
              <a:spcBef>
                <a:spcPts val="750"/>
              </a:spcBef>
              <a:spcAft>
                <a:spcPts val="0"/>
              </a:spcAft>
              <a:buSzPts val="3200"/>
              <a:buChar char="•"/>
            </a:pPr>
            <a:r>
              <a:rPr lang="en"/>
              <a:t>Colaboración entre nosotros </a:t>
            </a:r>
            <a:endParaRPr/>
          </a:p>
          <a:p>
            <a:pPr indent="-323850" lvl="0" marL="342900" rtl="0" algn="l">
              <a:lnSpc>
                <a:spcPct val="90000"/>
              </a:lnSpc>
              <a:spcBef>
                <a:spcPts val="750"/>
              </a:spcBef>
              <a:spcAft>
                <a:spcPts val="0"/>
              </a:spcAft>
              <a:buSzPts val="3200"/>
              <a:buChar char="•"/>
            </a:pPr>
            <a:r>
              <a:rPr lang="en"/>
              <a:t>Madurez personal </a:t>
            </a:r>
            <a:endParaRPr/>
          </a:p>
          <a:p>
            <a:pPr indent="-323850" lvl="0" marL="342900" rtl="0" algn="l">
              <a:lnSpc>
                <a:spcPct val="90000"/>
              </a:lnSpc>
              <a:spcBef>
                <a:spcPts val="750"/>
              </a:spcBef>
              <a:spcAft>
                <a:spcPts val="0"/>
              </a:spcAft>
              <a:buSzPts val="3200"/>
              <a:buChar char="•"/>
            </a:pPr>
            <a:r>
              <a:rPr lang="en"/>
              <a:t>Relaciones </a:t>
            </a:r>
            <a:endParaRPr/>
          </a:p>
          <a:p>
            <a:pPr indent="-323850" lvl="0" marL="342900" rtl="0" algn="l">
              <a:lnSpc>
                <a:spcPct val="90000"/>
              </a:lnSpc>
              <a:spcBef>
                <a:spcPts val="750"/>
              </a:spcBef>
              <a:spcAft>
                <a:spcPts val="0"/>
              </a:spcAft>
              <a:buSzPts val="3200"/>
              <a:buChar char="•"/>
            </a:pPr>
            <a:r>
              <a:rPr lang="en"/>
              <a:t>Otro </a:t>
            </a:r>
            <a:endParaRPr/>
          </a:p>
        </p:txBody>
      </p:sp>
      <p:pic>
        <p:nvPicPr>
          <p:cNvPr id="204" name="Google Shape;204;p21"/>
          <p:cNvPicPr preferRelativeResize="0"/>
          <p:nvPr/>
        </p:nvPicPr>
        <p:blipFill rotWithShape="1">
          <a:blip r:embed="rId3">
            <a:alphaModFix/>
          </a:blip>
          <a:srcRect b="0" l="0" r="0" t="0"/>
          <a:stretch/>
        </p:blipFill>
        <p:spPr>
          <a:xfrm>
            <a:off x="687269" y="1487744"/>
            <a:ext cx="2950720" cy="2908044"/>
          </a:xfrm>
          <a:prstGeom prst="rect">
            <a:avLst/>
          </a:prstGeom>
          <a:noFill/>
          <a:ln>
            <a:noFill/>
          </a:ln>
        </p:spPr>
      </p:pic>
      <p:sp>
        <p:nvSpPr>
          <p:cNvPr id="205" name="Google Shape;205;p21"/>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p>
            <a:pPr indent="-171450" lvl="0" marL="342900" marR="0" rtl="0" algn="l">
              <a:lnSpc>
                <a:spcPct val="90000"/>
              </a:lnSpc>
              <a:spcBef>
                <a:spcPts val="750"/>
              </a:spcBef>
              <a:spcAft>
                <a:spcPts val="0"/>
              </a:spcAft>
              <a:buClr>
                <a:schemeClr val="dk1"/>
              </a:buClr>
              <a:buSzPts val="160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Leading in uncertainty: Is your challenge technical or adaptive?" id="210" name="Google Shape;210;p22"/>
          <p:cNvPicPr preferRelativeResize="0"/>
          <p:nvPr/>
        </p:nvPicPr>
        <p:blipFill rotWithShape="1">
          <a:blip r:embed="rId3">
            <a:alphaModFix/>
          </a:blip>
          <a:srcRect b="0" l="0" r="0" t="0"/>
          <a:stretch/>
        </p:blipFill>
        <p:spPr>
          <a:xfrm>
            <a:off x="1397000" y="914400"/>
            <a:ext cx="6350000" cy="3314700"/>
          </a:xfrm>
          <a:prstGeom prst="rect">
            <a:avLst/>
          </a:prstGeom>
          <a:noFill/>
          <a:ln>
            <a:noFill/>
          </a:ln>
        </p:spPr>
      </p:pic>
      <p:sp>
        <p:nvSpPr>
          <p:cNvPr id="211" name="Google Shape;211;p22"/>
          <p:cNvSpPr txBox="1"/>
          <p:nvPr/>
        </p:nvSpPr>
        <p:spPr>
          <a:xfrm>
            <a:off x="2387600" y="495626"/>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C00000"/>
                </a:solidFill>
                <a:latin typeface="Quattrocento Sans"/>
                <a:ea typeface="Quattrocento Sans"/>
                <a:cs typeface="Quattrocento Sans"/>
                <a:sym typeface="Quattrocento Sans"/>
              </a:rPr>
              <a:t>¿Desafíos adaptativos?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3"/>
          <p:cNvSpPr txBox="1"/>
          <p:nvPr/>
        </p:nvSpPr>
        <p:spPr>
          <a:xfrm>
            <a:off x="333829" y="1709214"/>
            <a:ext cx="8577943" cy="286228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000"/>
              <a:buFont typeface="Arial"/>
              <a:buAutoNum type="arabicPeriod"/>
            </a:pPr>
            <a:r>
              <a:rPr b="0" i="0" lang="en" sz="2000" u="none" cap="none" strike="noStrike">
                <a:solidFill>
                  <a:srgbClr val="8F0001"/>
                </a:solidFill>
                <a:latin typeface="Arial"/>
                <a:ea typeface="Arial"/>
                <a:cs typeface="Arial"/>
                <a:sym typeface="Arial"/>
              </a:rPr>
              <a:t>En lugar de preguntar "¿cuál es el problema?", podríamos preguntarnos, "¿cuál es la posibilidad"</a:t>
            </a:r>
            <a:br>
              <a:rPr b="0" i="0" lang="en" sz="2000" u="none" cap="none" strike="noStrike">
                <a:solidFill>
                  <a:srgbClr val="8F0001"/>
                </a:solidFill>
                <a:latin typeface="Arial"/>
                <a:ea typeface="Arial"/>
                <a:cs typeface="Arial"/>
                <a:sym typeface="Arial"/>
              </a:rPr>
            </a:br>
            <a:r>
              <a:rPr b="0" i="0" lang="en" sz="2000" u="none" cap="none" strike="noStrike">
                <a:solidFill>
                  <a:srgbClr val="8F0001"/>
                </a:solidFill>
                <a:latin typeface="Arial"/>
                <a:ea typeface="Arial"/>
                <a:cs typeface="Arial"/>
                <a:sym typeface="Arial"/>
              </a:rPr>
              <a:t>En lugar de preguntarnos "¿quién tiene la culpa?", podríamos preguntarnos, "¿quién quiere ser parte de la solución?"</a:t>
            </a:r>
            <a:br>
              <a:rPr b="0" i="0" lang="en" sz="2000" u="none" cap="none" strike="noStrike">
                <a:solidFill>
                  <a:srgbClr val="8F0001"/>
                </a:solidFill>
                <a:latin typeface="Arial"/>
                <a:ea typeface="Arial"/>
                <a:cs typeface="Arial"/>
                <a:sym typeface="Arial"/>
              </a:rPr>
            </a:br>
            <a:r>
              <a:rPr b="0" i="0" lang="en" sz="2000" u="none" cap="none" strike="noStrike">
                <a:solidFill>
                  <a:srgbClr val="8F0001"/>
                </a:solidFill>
                <a:latin typeface="Arial"/>
                <a:ea typeface="Arial"/>
                <a:cs typeface="Arial"/>
                <a:sym typeface="Arial"/>
              </a:rPr>
              <a:t>En lugar de pensar, "¿qué deben hacer las otras personas?", podríamos preguntarnos, "¿qué podemos hacer nosotros mismos?"</a:t>
            </a:r>
            <a:endParaRPr b="0" i="0" sz="1400" u="none" cap="none" strike="noStrike">
              <a:solidFill>
                <a:srgbClr val="000000"/>
              </a:solidFill>
              <a:latin typeface="Arial"/>
              <a:ea typeface="Arial"/>
              <a:cs typeface="Arial"/>
              <a:sym typeface="Arial"/>
            </a:endParaRPr>
          </a:p>
        </p:txBody>
      </p:sp>
      <p:sp>
        <p:nvSpPr>
          <p:cNvPr id="217" name="Google Shape;217;p23"/>
          <p:cNvSpPr txBox="1"/>
          <p:nvPr/>
        </p:nvSpPr>
        <p:spPr>
          <a:xfrm>
            <a:off x="713232" y="731520"/>
            <a:ext cx="6869188"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400" u="none" cap="none" strike="noStrike">
                <a:solidFill>
                  <a:srgbClr val="8F0001"/>
                </a:solidFill>
                <a:latin typeface="Arial"/>
                <a:ea typeface="Arial"/>
                <a:cs typeface="Arial"/>
                <a:sym typeface="Arial"/>
              </a:rPr>
              <a:t>La mentalidad de indagación apreciativa... Ejemplos</a:t>
            </a:r>
            <a:br>
              <a:rPr b="1" i="0" lang="en" sz="2400" u="none" cap="none" strike="noStrike">
                <a:solidFill>
                  <a:srgbClr val="8F0001"/>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24"/>
          <p:cNvPicPr preferRelativeResize="0"/>
          <p:nvPr/>
        </p:nvPicPr>
        <p:blipFill rotWithShape="1">
          <a:blip r:embed="rId3">
            <a:alphaModFix/>
          </a:blip>
          <a:srcRect b="0" l="0" r="0" t="0"/>
          <a:stretch/>
        </p:blipFill>
        <p:spPr>
          <a:xfrm>
            <a:off x="0" y="0"/>
            <a:ext cx="3686718" cy="5143500"/>
          </a:xfrm>
          <a:prstGeom prst="rect">
            <a:avLst/>
          </a:prstGeom>
          <a:noFill/>
          <a:ln>
            <a:noFill/>
          </a:ln>
        </p:spPr>
      </p:pic>
      <p:pic>
        <p:nvPicPr>
          <p:cNvPr id="223" name="Google Shape;223;p24"/>
          <p:cNvPicPr preferRelativeResize="0"/>
          <p:nvPr/>
        </p:nvPicPr>
        <p:blipFill rotWithShape="1">
          <a:blip r:embed="rId4">
            <a:alphaModFix/>
          </a:blip>
          <a:srcRect b="0" l="0" r="0" t="0"/>
          <a:stretch/>
        </p:blipFill>
        <p:spPr>
          <a:xfrm>
            <a:off x="5457300" y="0"/>
            <a:ext cx="3686700" cy="5040144"/>
          </a:xfrm>
          <a:prstGeom prst="rect">
            <a:avLst/>
          </a:prstGeom>
          <a:noFill/>
          <a:ln>
            <a:noFill/>
          </a:ln>
        </p:spPr>
      </p:pic>
      <p:sp>
        <p:nvSpPr>
          <p:cNvPr id="224" name="Google Shape;224;p24"/>
          <p:cNvSpPr txBox="1"/>
          <p:nvPr/>
        </p:nvSpPr>
        <p:spPr>
          <a:xfrm>
            <a:off x="3810000" y="1495425"/>
            <a:ext cx="1476375" cy="246217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¿Quiénes somos?</a:t>
            </a:r>
            <a:endParaRPr/>
          </a:p>
          <a:p>
            <a:pPr indent="0" lvl="0" marL="0" marR="0" rtl="0" algn="ctr">
              <a:lnSpc>
                <a:spcPct val="100000"/>
              </a:lnSpc>
              <a:spcBef>
                <a:spcPts val="0"/>
              </a:spcBef>
              <a:spcAft>
                <a:spcPts val="0"/>
              </a:spcAft>
              <a:buNone/>
            </a:pPr>
            <a:br>
              <a:rPr b="0" i="0" lang="en" sz="1400" u="none" cap="none" strike="noStrike">
                <a:solidFill>
                  <a:srgbClr val="000000"/>
                </a:solidFill>
                <a:latin typeface="Arial"/>
                <a:ea typeface="Arial"/>
                <a:cs typeface="Arial"/>
                <a:sym typeface="Arial"/>
              </a:rPr>
            </a:br>
            <a:r>
              <a:rPr b="0" i="0" lang="en" sz="1400" u="none" cap="none" strike="noStrike">
                <a:solidFill>
                  <a:srgbClr val="000000"/>
                </a:solidFill>
                <a:latin typeface="Arial"/>
                <a:ea typeface="Arial"/>
                <a:cs typeface="Arial"/>
                <a:sym typeface="Arial"/>
              </a:rPr>
              <a:t>¿Qué nos pide el Señor?</a:t>
            </a:r>
            <a:endParaRPr/>
          </a:p>
          <a:p>
            <a:pPr indent="0" lvl="0" marL="0" marR="0" rtl="0" algn="ctr">
              <a:lnSpc>
                <a:spcPct val="100000"/>
              </a:lnSpc>
              <a:spcBef>
                <a:spcPts val="0"/>
              </a:spcBef>
              <a:spcAft>
                <a:spcPts val="0"/>
              </a:spcAft>
              <a:buNone/>
            </a:pPr>
            <a:br>
              <a:rPr b="0" i="0" lang="en" sz="1400" u="none" cap="none" strike="noStrike">
                <a:solidFill>
                  <a:srgbClr val="000000"/>
                </a:solidFill>
                <a:latin typeface="Arial"/>
                <a:ea typeface="Arial"/>
                <a:cs typeface="Arial"/>
                <a:sym typeface="Arial"/>
              </a:rPr>
            </a:br>
            <a:r>
              <a:rPr b="0" i="0" lang="en" sz="1400" u="none" cap="none" strike="noStrike">
                <a:solidFill>
                  <a:srgbClr val="000000"/>
                </a:solidFill>
                <a:latin typeface="Arial"/>
                <a:ea typeface="Arial"/>
                <a:cs typeface="Arial"/>
                <a:sym typeface="Arial"/>
              </a:rPr>
              <a:t>¿Cómo nos inspira nuestra misión a responder?</a:t>
            </a: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5"/>
          <p:cNvSpPr txBox="1"/>
          <p:nvPr>
            <p:ph type="title"/>
          </p:nvPr>
        </p:nvSpPr>
        <p:spPr>
          <a:xfrm>
            <a:off x="43375" y="2227050"/>
            <a:ext cx="91005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b="1" lang="en" sz="3000">
                <a:solidFill>
                  <a:srgbClr val="990000"/>
                </a:solidFill>
              </a:rPr>
              <a:t>Preguntas para los pequeños grupos (30 min)</a:t>
            </a:r>
            <a:endParaRPr b="1" sz="3000">
              <a:solidFill>
                <a:srgbClr val="990000"/>
              </a:solidFill>
            </a:endParaRPr>
          </a:p>
        </p:txBody>
      </p:sp>
      <p:sp>
        <p:nvSpPr>
          <p:cNvPr id="230" name="Google Shape;230;p25"/>
          <p:cNvSpPr txBox="1"/>
          <p:nvPr>
            <p:ph type="title"/>
          </p:nvPr>
        </p:nvSpPr>
        <p:spPr>
          <a:xfrm>
            <a:off x="311700" y="29890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b="1" lang="en" sz="3200">
                <a:solidFill>
                  <a:srgbClr val="990000"/>
                </a:solidFill>
              </a:rPr>
              <a:t>Questions for Small Groups (30 min)</a:t>
            </a:r>
            <a:endParaRPr b="1" sz="3200">
              <a:solidFill>
                <a:srgbClr val="990000"/>
              </a:solidFill>
            </a:endParaRPr>
          </a:p>
        </p:txBody>
      </p:sp>
      <p:pic>
        <p:nvPicPr>
          <p:cNvPr id="231" name="Google Shape;231;p25"/>
          <p:cNvPicPr preferRelativeResize="0"/>
          <p:nvPr/>
        </p:nvPicPr>
        <p:blipFill rotWithShape="1">
          <a:blip r:embed="rId3">
            <a:alphaModFix/>
          </a:blip>
          <a:srcRect b="0" l="0" r="0" t="0"/>
          <a:stretch/>
        </p:blipFill>
        <p:spPr>
          <a:xfrm>
            <a:off x="0" y="0"/>
            <a:ext cx="1846050" cy="1846050"/>
          </a:xfrm>
          <a:prstGeom prst="rect">
            <a:avLst/>
          </a:prstGeom>
          <a:noFill/>
          <a:ln>
            <a:noFill/>
          </a:ln>
        </p:spPr>
      </p:pic>
      <p:sp>
        <p:nvSpPr>
          <p:cNvPr id="232" name="Google Shape;232;p25"/>
          <p:cNvSpPr txBox="1"/>
          <p:nvPr>
            <p:ph type="title"/>
          </p:nvPr>
        </p:nvSpPr>
        <p:spPr>
          <a:xfrm>
            <a:off x="311700" y="3709525"/>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b="1" lang="en" sz="3200">
                <a:solidFill>
                  <a:srgbClr val="990000"/>
                </a:solidFill>
              </a:rPr>
              <a:t>Questions pour les groupes petits (30 min)</a:t>
            </a:r>
            <a:endParaRPr b="1" sz="3200">
              <a:solidFill>
                <a:srgbClr val="99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8F0001"/>
                </a:solidFill>
              </a:rPr>
              <a:t>Preguntas </a:t>
            </a:r>
            <a:endParaRPr/>
          </a:p>
        </p:txBody>
      </p:sp>
      <p:sp>
        <p:nvSpPr>
          <p:cNvPr id="238" name="Google Shape;238;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Dedicar un tiempo de silencio (5 mins) a nivel personal para reposar en nuestro corazón lo dialogado y escuchado en relación a los síntomas y las causas, y posibilidades</a:t>
            </a:r>
            <a:endParaRPr/>
          </a:p>
          <a:p>
            <a:pPr indent="-228600" lvl="0" marL="45720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Juntos: ¿Cuáles son nuestros pensamientos y reacciones a la presentación?</a:t>
            </a:r>
            <a:endParaRPr/>
          </a:p>
          <a:p>
            <a:pPr indent="-342900" lvl="0" marL="457200" rtl="0" algn="l">
              <a:lnSpc>
                <a:spcPct val="115000"/>
              </a:lnSpc>
              <a:spcBef>
                <a:spcPts val="0"/>
              </a:spcBef>
              <a:spcAft>
                <a:spcPts val="0"/>
              </a:spcAft>
              <a:buSzPts val="1800"/>
              <a:buChar char="●"/>
            </a:pPr>
            <a:r>
              <a:rPr lang="en"/>
              <a:t>Aunque no hay tiempo para hacer un diagnóstico detallado de nuestros retos/oportunidades, ¿cómo podríamos aplicar lo que se ha presentado? </a:t>
            </a:r>
            <a:endParaRPr/>
          </a:p>
          <a:p>
            <a:pPr indent="-342900" lvl="0" marL="457200" rtl="0" algn="l">
              <a:lnSpc>
                <a:spcPct val="115000"/>
              </a:lnSpc>
              <a:spcBef>
                <a:spcPts val="0"/>
              </a:spcBef>
              <a:spcAft>
                <a:spcPts val="0"/>
              </a:spcAft>
              <a:buSzPts val="1800"/>
              <a:buChar char="●"/>
            </a:pPr>
            <a:r>
              <a:rPr lang="en"/>
              <a:t>Y sobre la base de nuestra conversación, ¿qué nos gustaría compartir con el Consejo General cuando nos reunamos en el plenario?</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7"/>
          <p:cNvSpPr txBox="1"/>
          <p:nvPr>
            <p:ph type="title"/>
          </p:nvPr>
        </p:nvSpPr>
        <p:spPr>
          <a:xfrm>
            <a:off x="311700" y="1379875"/>
            <a:ext cx="8520600" cy="2571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50000"/>
              </a:lnSpc>
              <a:spcBef>
                <a:spcPts val="0"/>
              </a:spcBef>
              <a:spcAft>
                <a:spcPts val="0"/>
              </a:spcAft>
              <a:buSzPct val="111111"/>
              <a:buNone/>
            </a:pPr>
            <a:r>
              <a:rPr b="1" lang="en">
                <a:solidFill>
                  <a:srgbClr val="990000"/>
                </a:solidFill>
              </a:rPr>
              <a:t>Plenario</a:t>
            </a:r>
            <a:endParaRPr b="1">
              <a:solidFill>
                <a:srgbClr val="990000"/>
              </a:solidFill>
            </a:endParaRPr>
          </a:p>
          <a:p>
            <a:pPr indent="0" lvl="0" marL="0" rtl="0" algn="ctr">
              <a:lnSpc>
                <a:spcPct val="150000"/>
              </a:lnSpc>
              <a:spcBef>
                <a:spcPts val="0"/>
              </a:spcBef>
              <a:spcAft>
                <a:spcPts val="0"/>
              </a:spcAft>
              <a:buSzPct val="111111"/>
              <a:buNone/>
            </a:pPr>
            <a:r>
              <a:rPr b="1" lang="en">
                <a:solidFill>
                  <a:srgbClr val="990000"/>
                </a:solidFill>
              </a:rPr>
              <a:t>Plenary</a:t>
            </a:r>
            <a:endParaRPr b="1">
              <a:solidFill>
                <a:srgbClr val="990000"/>
              </a:solidFill>
            </a:endParaRPr>
          </a:p>
          <a:p>
            <a:pPr indent="0" lvl="0" marL="0" rtl="0" algn="ctr">
              <a:lnSpc>
                <a:spcPct val="150000"/>
              </a:lnSpc>
              <a:spcBef>
                <a:spcPts val="0"/>
              </a:spcBef>
              <a:spcAft>
                <a:spcPts val="0"/>
              </a:spcAft>
              <a:buClr>
                <a:schemeClr val="dk1"/>
              </a:buClr>
              <a:buSzPct val="33950"/>
              <a:buFont typeface="Arial"/>
              <a:buNone/>
            </a:pPr>
            <a:r>
              <a:rPr b="1" lang="en">
                <a:solidFill>
                  <a:srgbClr val="990000"/>
                </a:solidFill>
              </a:rPr>
              <a:t>Plénier</a:t>
            </a:r>
            <a:endParaRPr b="1">
              <a:solidFill>
                <a:srgbClr val="990000"/>
              </a:solidFill>
            </a:endParaRPr>
          </a:p>
        </p:txBody>
      </p:sp>
      <p:pic>
        <p:nvPicPr>
          <p:cNvPr id="244" name="Google Shape;244;p27"/>
          <p:cNvPicPr preferRelativeResize="0"/>
          <p:nvPr/>
        </p:nvPicPr>
        <p:blipFill rotWithShape="1">
          <a:blip r:embed="rId3">
            <a:alphaModFix/>
          </a:blip>
          <a:srcRect b="0" l="0" r="0" t="0"/>
          <a:stretch/>
        </p:blipFill>
        <p:spPr>
          <a:xfrm>
            <a:off x="6890600" y="112875"/>
            <a:ext cx="1846050" cy="1846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8"/>
          <p:cNvSpPr txBox="1"/>
          <p:nvPr>
            <p:ph type="title"/>
          </p:nvPr>
        </p:nvSpPr>
        <p:spPr>
          <a:xfrm>
            <a:off x="311700" y="187200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b="1" lang="en" sz="3200">
                <a:solidFill>
                  <a:srgbClr val="990000"/>
                </a:solidFill>
              </a:rPr>
              <a:t>Dia de Oracíon</a:t>
            </a:r>
            <a:endParaRPr b="1" sz="3200">
              <a:solidFill>
                <a:srgbClr val="990000"/>
              </a:solidFill>
            </a:endParaRPr>
          </a:p>
        </p:txBody>
      </p:sp>
      <p:pic>
        <p:nvPicPr>
          <p:cNvPr id="250" name="Google Shape;250;p28"/>
          <p:cNvPicPr preferRelativeResize="0"/>
          <p:nvPr/>
        </p:nvPicPr>
        <p:blipFill rotWithShape="1">
          <a:blip r:embed="rId3">
            <a:alphaModFix/>
          </a:blip>
          <a:srcRect b="0" l="0" r="0" t="0"/>
          <a:stretch/>
        </p:blipFill>
        <p:spPr>
          <a:xfrm>
            <a:off x="152400" y="3145050"/>
            <a:ext cx="1846050" cy="1846050"/>
          </a:xfrm>
          <a:prstGeom prst="rect">
            <a:avLst/>
          </a:prstGeom>
          <a:noFill/>
          <a:ln>
            <a:noFill/>
          </a:ln>
        </p:spPr>
      </p:pic>
      <p:sp>
        <p:nvSpPr>
          <p:cNvPr id="251" name="Google Shape;251;p28"/>
          <p:cNvSpPr txBox="1"/>
          <p:nvPr>
            <p:ph type="title"/>
          </p:nvPr>
        </p:nvSpPr>
        <p:spPr>
          <a:xfrm>
            <a:off x="311707" y="1030191"/>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solidFill>
                  <a:srgbClr val="990000"/>
                </a:solidFill>
              </a:rPr>
              <a:t>Preguntas para prepararnos para el Día 3</a:t>
            </a:r>
            <a:endParaRPr b="1">
              <a:solidFill>
                <a:srgbClr val="990000"/>
              </a:solidFill>
            </a:endParaRPr>
          </a:p>
        </p:txBody>
      </p:sp>
      <p:sp>
        <p:nvSpPr>
          <p:cNvPr id="252" name="Google Shape;252;p28"/>
          <p:cNvSpPr txBox="1"/>
          <p:nvPr>
            <p:ph type="title"/>
          </p:nvPr>
        </p:nvSpPr>
        <p:spPr>
          <a:xfrm>
            <a:off x="311700" y="265440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b="1" lang="en" sz="3200">
                <a:solidFill>
                  <a:srgbClr val="990000"/>
                </a:solidFill>
              </a:rPr>
              <a:t> </a:t>
            </a:r>
            <a:endParaRPr b="1" sz="3200">
              <a:solidFill>
                <a:srgbClr val="99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50000"/>
              </a:lnSpc>
              <a:spcBef>
                <a:spcPts val="0"/>
              </a:spcBef>
              <a:spcAft>
                <a:spcPts val="0"/>
              </a:spcAft>
              <a:buSzPct val="111111"/>
              <a:buNone/>
            </a:pPr>
            <a:r>
              <a:rPr b="1" lang="en">
                <a:solidFill>
                  <a:srgbClr val="990000"/>
                </a:solidFill>
              </a:rPr>
              <a:t>Examen Día 2</a:t>
            </a:r>
            <a:endParaRPr b="1">
              <a:solidFill>
                <a:srgbClr val="990000"/>
              </a:solidFill>
            </a:endParaRPr>
          </a:p>
          <a:p>
            <a:pPr indent="0" lvl="0" marL="0" rtl="0" algn="ctr">
              <a:lnSpc>
                <a:spcPct val="150000"/>
              </a:lnSpc>
              <a:spcBef>
                <a:spcPts val="0"/>
              </a:spcBef>
              <a:spcAft>
                <a:spcPts val="0"/>
              </a:spcAft>
              <a:buSzPct val="111111"/>
              <a:buNone/>
            </a:pPr>
            <a:r>
              <a:rPr b="1" lang="en">
                <a:solidFill>
                  <a:srgbClr val="990000"/>
                </a:solidFill>
              </a:rPr>
              <a:t>Examen Day 2</a:t>
            </a:r>
            <a:endParaRPr b="1">
              <a:solidFill>
                <a:srgbClr val="990000"/>
              </a:solidFill>
            </a:endParaRPr>
          </a:p>
          <a:p>
            <a:pPr indent="0" lvl="0" marL="0" rtl="0" algn="ctr">
              <a:lnSpc>
                <a:spcPct val="150000"/>
              </a:lnSpc>
              <a:spcBef>
                <a:spcPts val="0"/>
              </a:spcBef>
              <a:spcAft>
                <a:spcPts val="0"/>
              </a:spcAft>
              <a:buSzPct val="111111"/>
              <a:buNone/>
            </a:pPr>
            <a:r>
              <a:rPr b="1" lang="en">
                <a:solidFill>
                  <a:srgbClr val="990000"/>
                </a:solidFill>
              </a:rPr>
              <a:t>Examen Jour 2</a:t>
            </a:r>
            <a:endParaRPr b="1">
              <a:solidFill>
                <a:srgbClr val="990000"/>
              </a:solidFill>
            </a:endParaRPr>
          </a:p>
        </p:txBody>
      </p:sp>
      <p:pic>
        <p:nvPicPr>
          <p:cNvPr id="258" name="Google Shape;258;p29"/>
          <p:cNvPicPr preferRelativeResize="0"/>
          <p:nvPr/>
        </p:nvPicPr>
        <p:blipFill rotWithShape="1">
          <a:blip r:embed="rId3">
            <a:alphaModFix/>
          </a:blip>
          <a:srcRect b="0" l="0" r="0" t="0"/>
          <a:stretch/>
        </p:blipFill>
        <p:spPr>
          <a:xfrm>
            <a:off x="7297950" y="3297450"/>
            <a:ext cx="1846050" cy="1846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0"/>
          <p:cNvSpPr txBox="1"/>
          <p:nvPr>
            <p:ph type="ctrTitle"/>
          </p:nvPr>
        </p:nvSpPr>
        <p:spPr>
          <a:xfrm>
            <a:off x="311708" y="1608350"/>
            <a:ext cx="8520600" cy="2052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b="1" lang="en" sz="3800">
                <a:solidFill>
                  <a:srgbClr val="A61C00"/>
                </a:solidFill>
              </a:rPr>
              <a:t>Discernimiento a mitad de capítulo</a:t>
            </a:r>
            <a:endParaRPr b="1" sz="3800">
              <a:solidFill>
                <a:srgbClr val="A61C00"/>
              </a:solidFill>
            </a:endParaRPr>
          </a:p>
          <a:p>
            <a:pPr indent="0" lvl="0" marL="0" rtl="0" algn="ctr">
              <a:lnSpc>
                <a:spcPct val="115000"/>
              </a:lnSpc>
              <a:spcBef>
                <a:spcPts val="0"/>
              </a:spcBef>
              <a:spcAft>
                <a:spcPts val="0"/>
              </a:spcAft>
              <a:buSzPts val="990"/>
              <a:buNone/>
            </a:pPr>
            <a:r>
              <a:rPr b="1" lang="en" sz="3800">
                <a:solidFill>
                  <a:srgbClr val="A61C00"/>
                </a:solidFill>
              </a:rPr>
              <a:t>Mid Chapter Discernment</a:t>
            </a:r>
            <a:endParaRPr b="1" sz="3800">
              <a:solidFill>
                <a:srgbClr val="A61C00"/>
              </a:solidFill>
            </a:endParaRPr>
          </a:p>
          <a:p>
            <a:pPr indent="0" lvl="0" marL="0" rtl="0" algn="ctr">
              <a:lnSpc>
                <a:spcPct val="115000"/>
              </a:lnSpc>
              <a:spcBef>
                <a:spcPts val="0"/>
              </a:spcBef>
              <a:spcAft>
                <a:spcPts val="0"/>
              </a:spcAft>
              <a:buSzPts val="990"/>
              <a:buNone/>
            </a:pPr>
            <a:r>
              <a:rPr b="1" lang="en" sz="3800">
                <a:solidFill>
                  <a:srgbClr val="A61C00"/>
                </a:solidFill>
              </a:rPr>
              <a:t>Discernement en milieu de chapitre</a:t>
            </a:r>
            <a:endParaRPr b="1" sz="3800">
              <a:solidFill>
                <a:srgbClr val="A61C00"/>
              </a:solidFill>
            </a:endParaRPr>
          </a:p>
        </p:txBody>
      </p:sp>
      <p:sp>
        <p:nvSpPr>
          <p:cNvPr id="264" name="Google Shape;264;p30"/>
          <p:cNvSpPr txBox="1"/>
          <p:nvPr>
            <p:ph idx="1" type="subTitle"/>
          </p:nvPr>
        </p:nvSpPr>
        <p:spPr>
          <a:xfrm>
            <a:off x="311700" y="3928925"/>
            <a:ext cx="8520600" cy="10968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a:t>6-12 April, 2021</a:t>
            </a:r>
            <a:endParaRPr/>
          </a:p>
          <a:p>
            <a:pPr indent="0" lvl="0" marL="0" rtl="0" algn="ctr">
              <a:lnSpc>
                <a:spcPct val="100000"/>
              </a:lnSpc>
              <a:spcBef>
                <a:spcPts val="0"/>
              </a:spcBef>
              <a:spcAft>
                <a:spcPts val="0"/>
              </a:spcAft>
              <a:buSzPts val="2800"/>
              <a:buNone/>
            </a:pPr>
            <a:r>
              <a:rPr lang="en"/>
              <a:t>Día/Day/Jour 1</a:t>
            </a:r>
            <a:endParaRPr/>
          </a:p>
        </p:txBody>
      </p:sp>
      <p:pic>
        <p:nvPicPr>
          <p:cNvPr id="265" name="Google Shape;265;p30"/>
          <p:cNvPicPr preferRelativeResize="0"/>
          <p:nvPr/>
        </p:nvPicPr>
        <p:blipFill rotWithShape="1">
          <a:blip r:embed="rId3">
            <a:alphaModFix/>
          </a:blip>
          <a:srcRect b="0" l="0" r="0" t="0"/>
          <a:stretch/>
        </p:blipFill>
        <p:spPr>
          <a:xfrm>
            <a:off x="3648900" y="179600"/>
            <a:ext cx="1428750" cy="1428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ph type="title"/>
          </p:nvPr>
        </p:nvSpPr>
        <p:spPr>
          <a:xfrm>
            <a:off x="458850" y="430225"/>
            <a:ext cx="86547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990000"/>
                </a:solidFill>
              </a:rPr>
              <a:t>Nuestro itinerario guiado por el Espíritu...</a:t>
            </a:r>
            <a:endParaRPr b="1">
              <a:solidFill>
                <a:srgbClr val="990000"/>
              </a:solidFill>
            </a:endParaRPr>
          </a:p>
        </p:txBody>
      </p:sp>
      <p:sp>
        <p:nvSpPr>
          <p:cNvPr id="76" name="Google Shape;76;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8107"/>
              <a:buNone/>
            </a:pPr>
            <a:r>
              <a:rPr lang="en"/>
              <a:t>Día 1 Empezar dónde estamos, con agradecimiento y aprecio</a:t>
            </a:r>
            <a:endParaRPr/>
          </a:p>
          <a:p>
            <a:pPr indent="0" lvl="0" marL="0" rtl="0" algn="l">
              <a:lnSpc>
                <a:spcPct val="115000"/>
              </a:lnSpc>
              <a:spcBef>
                <a:spcPts val="1200"/>
              </a:spcBef>
              <a:spcAft>
                <a:spcPts val="0"/>
              </a:spcAft>
              <a:buClr>
                <a:schemeClr val="dk1"/>
              </a:buClr>
              <a:buSzPct val="61109"/>
              <a:buFont typeface="Arial"/>
              <a:buNone/>
            </a:pPr>
            <a:r>
              <a:rPr lang="en"/>
              <a:t>Día 2 Revisando el sueño: El capítulo general y sus frutos</a:t>
            </a:r>
            <a:endParaRPr/>
          </a:p>
          <a:p>
            <a:pPr indent="0" lvl="0" marL="0" rtl="0" algn="l">
              <a:lnSpc>
                <a:spcPct val="115000"/>
              </a:lnSpc>
              <a:spcBef>
                <a:spcPts val="1200"/>
              </a:spcBef>
              <a:spcAft>
                <a:spcPts val="0"/>
              </a:spcAft>
              <a:buClr>
                <a:schemeClr val="dk1"/>
              </a:buClr>
              <a:buSzPct val="61109"/>
              <a:buFont typeface="Arial"/>
              <a:buNone/>
            </a:pPr>
            <a:r>
              <a:rPr b="1" lang="en"/>
              <a:t>Día 3 Explorar los potenciales y las posibilidades que esperan ser liberados (Zonas)</a:t>
            </a:r>
            <a:endParaRPr b="1"/>
          </a:p>
          <a:p>
            <a:pPr indent="0" lvl="0" marL="0" rtl="0" algn="l">
              <a:lnSpc>
                <a:spcPct val="115000"/>
              </a:lnSpc>
              <a:spcBef>
                <a:spcPts val="1200"/>
              </a:spcBef>
              <a:spcAft>
                <a:spcPts val="0"/>
              </a:spcAft>
              <a:buClr>
                <a:schemeClr val="dk1"/>
              </a:buClr>
              <a:buSzPct val="61109"/>
              <a:buFont typeface="Arial"/>
              <a:buNone/>
            </a:pPr>
            <a:r>
              <a:rPr lang="en"/>
              <a:t>Día 4 Repetición orante</a:t>
            </a:r>
            <a:endParaRPr/>
          </a:p>
          <a:p>
            <a:pPr indent="0" lvl="0" marL="0" rtl="0" algn="l">
              <a:lnSpc>
                <a:spcPct val="115000"/>
              </a:lnSpc>
              <a:spcBef>
                <a:spcPts val="1200"/>
              </a:spcBef>
              <a:spcAft>
                <a:spcPts val="0"/>
              </a:spcAft>
              <a:buClr>
                <a:schemeClr val="dk1"/>
              </a:buClr>
              <a:buSzPct val="61109"/>
              <a:buFont typeface="Arial"/>
              <a:buNone/>
            </a:pPr>
            <a:r>
              <a:rPr lang="en"/>
              <a:t>Día 5 El discernimiento y las habilidades esenciales del diálogo creativo y el diseño</a:t>
            </a:r>
            <a:endParaRPr/>
          </a:p>
          <a:p>
            <a:pPr indent="0" lvl="0" marL="0" rtl="0" algn="l">
              <a:lnSpc>
                <a:spcPct val="115000"/>
              </a:lnSpc>
              <a:spcBef>
                <a:spcPts val="1200"/>
              </a:spcBef>
              <a:spcAft>
                <a:spcPts val="0"/>
              </a:spcAft>
              <a:buClr>
                <a:schemeClr val="dk1"/>
              </a:buClr>
              <a:buSzPct val="61109"/>
              <a:buFont typeface="Arial"/>
              <a:buNone/>
            </a:pPr>
            <a:r>
              <a:rPr lang="en"/>
              <a:t>Día 6 Planificación y ejecución de la acción de diseño (Zonas)</a:t>
            </a:r>
            <a:endParaRPr/>
          </a:p>
          <a:p>
            <a:pPr indent="0" lvl="0" marL="0" rtl="0" algn="l">
              <a:lnSpc>
                <a:spcPct val="115000"/>
              </a:lnSpc>
              <a:spcBef>
                <a:spcPts val="1200"/>
              </a:spcBef>
              <a:spcAft>
                <a:spcPts val="1200"/>
              </a:spcAft>
              <a:buSzPct val="108107"/>
              <a:buNone/>
            </a:pPr>
            <a:r>
              <a:rPr lang="en"/>
              <a:t>Día 7 Apreciar los frutos de nuestro trabajo y los próximos pasos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4"/>
          <p:cNvSpPr txBox="1"/>
          <p:nvPr>
            <p:ph type="title"/>
          </p:nvPr>
        </p:nvSpPr>
        <p:spPr>
          <a:xfrm>
            <a:off x="458850" y="430225"/>
            <a:ext cx="86547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990000"/>
                </a:solidFill>
              </a:rPr>
              <a:t>Nuestro itinerario guiado por el Espíritu...</a:t>
            </a:r>
            <a:endParaRPr b="1">
              <a:solidFill>
                <a:srgbClr val="990000"/>
              </a:solidFill>
            </a:endParaRPr>
          </a:p>
        </p:txBody>
      </p:sp>
      <p:sp>
        <p:nvSpPr>
          <p:cNvPr id="82" name="Google Shape;82;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92500"/>
          </a:bodyPr>
          <a:lstStyle/>
          <a:p>
            <a:pPr indent="0" lvl="0" marL="0" rtl="0" algn="l">
              <a:lnSpc>
                <a:spcPct val="115000"/>
              </a:lnSpc>
              <a:spcBef>
                <a:spcPts val="0"/>
              </a:spcBef>
              <a:spcAft>
                <a:spcPts val="0"/>
              </a:spcAft>
              <a:buSzPct val="108107"/>
              <a:buNone/>
            </a:pPr>
            <a:r>
              <a:rPr lang="en"/>
              <a:t>Día 1 Empezar dónde estamos, con agradecimiento y aprecio</a:t>
            </a:r>
            <a:endParaRPr/>
          </a:p>
          <a:p>
            <a:pPr indent="0" lvl="0" marL="0" rtl="0" algn="l">
              <a:lnSpc>
                <a:spcPct val="115000"/>
              </a:lnSpc>
              <a:spcBef>
                <a:spcPts val="1200"/>
              </a:spcBef>
              <a:spcAft>
                <a:spcPts val="0"/>
              </a:spcAft>
              <a:buClr>
                <a:schemeClr val="dk1"/>
              </a:buClr>
              <a:buSzPct val="61109"/>
              <a:buFont typeface="Arial"/>
              <a:buNone/>
            </a:pPr>
            <a:r>
              <a:rPr b="1" lang="en"/>
              <a:t>Día 2 Revisando el sueño: El capítulo general y sus frutos</a:t>
            </a:r>
            <a:endParaRPr b="1"/>
          </a:p>
          <a:p>
            <a:pPr indent="0" lvl="0" marL="0" rtl="0" algn="l">
              <a:lnSpc>
                <a:spcPct val="115000"/>
              </a:lnSpc>
              <a:spcBef>
                <a:spcPts val="1200"/>
              </a:spcBef>
              <a:spcAft>
                <a:spcPts val="0"/>
              </a:spcAft>
              <a:buClr>
                <a:schemeClr val="dk1"/>
              </a:buClr>
              <a:buSzPct val="61109"/>
              <a:buFont typeface="Arial"/>
              <a:buNone/>
            </a:pPr>
            <a:r>
              <a:rPr lang="en"/>
              <a:t>Día 3 Explorar los potenciales y las posibilidades que esperan ser liberados (Zonas)</a:t>
            </a:r>
            <a:endParaRPr/>
          </a:p>
          <a:p>
            <a:pPr indent="0" lvl="0" marL="0" rtl="0" algn="l">
              <a:lnSpc>
                <a:spcPct val="115000"/>
              </a:lnSpc>
              <a:spcBef>
                <a:spcPts val="1200"/>
              </a:spcBef>
              <a:spcAft>
                <a:spcPts val="0"/>
              </a:spcAft>
              <a:buClr>
                <a:schemeClr val="dk1"/>
              </a:buClr>
              <a:buSzPct val="61109"/>
              <a:buFont typeface="Arial"/>
              <a:buNone/>
            </a:pPr>
            <a:r>
              <a:rPr lang="en"/>
              <a:t>Día 4 Repetición orante</a:t>
            </a:r>
            <a:endParaRPr/>
          </a:p>
          <a:p>
            <a:pPr indent="0" lvl="0" marL="0" rtl="0" algn="l">
              <a:lnSpc>
                <a:spcPct val="115000"/>
              </a:lnSpc>
              <a:spcBef>
                <a:spcPts val="1200"/>
              </a:spcBef>
              <a:spcAft>
                <a:spcPts val="0"/>
              </a:spcAft>
              <a:buClr>
                <a:schemeClr val="dk1"/>
              </a:buClr>
              <a:buSzPct val="61109"/>
              <a:buFont typeface="Arial"/>
              <a:buNone/>
            </a:pPr>
            <a:r>
              <a:rPr lang="en"/>
              <a:t>Día 5 El discernimiento y las habilidades esenciales del diálogo creativo y el diseño</a:t>
            </a:r>
            <a:endParaRPr/>
          </a:p>
          <a:p>
            <a:pPr indent="0" lvl="0" marL="0" rtl="0" algn="l">
              <a:lnSpc>
                <a:spcPct val="115000"/>
              </a:lnSpc>
              <a:spcBef>
                <a:spcPts val="1200"/>
              </a:spcBef>
              <a:spcAft>
                <a:spcPts val="0"/>
              </a:spcAft>
              <a:buClr>
                <a:schemeClr val="dk1"/>
              </a:buClr>
              <a:buSzPct val="61109"/>
              <a:buFont typeface="Arial"/>
              <a:buNone/>
            </a:pPr>
            <a:r>
              <a:rPr lang="en"/>
              <a:t>Día 6 Planificación y ejecución de la acción de diseño (Zonas)</a:t>
            </a:r>
            <a:endParaRPr/>
          </a:p>
          <a:p>
            <a:pPr indent="0" lvl="0" marL="0" rtl="0" algn="l">
              <a:lnSpc>
                <a:spcPct val="115000"/>
              </a:lnSpc>
              <a:spcBef>
                <a:spcPts val="1200"/>
              </a:spcBef>
              <a:spcAft>
                <a:spcPts val="1200"/>
              </a:spcAft>
              <a:buSzPct val="108107"/>
              <a:buNone/>
            </a:pPr>
            <a:r>
              <a:rPr lang="en"/>
              <a:t>Día 7 Apreciar los frutos de nuestro trabajo y los próximos pasos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8F0001"/>
                </a:solidFill>
              </a:rPr>
              <a:t>Revisión de las gracias y las ideas de los días 1 y 2</a:t>
            </a:r>
            <a:endParaRPr/>
          </a:p>
        </p:txBody>
      </p:sp>
      <p:sp>
        <p:nvSpPr>
          <p:cNvPr id="88" name="Google Shape;88;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8F0001"/>
                </a:solidFill>
              </a:rPr>
              <a:t>Reflexión personal 5 min /Compartir en parejas 25 min</a:t>
            </a:r>
            <a:br>
              <a:rPr b="1" lang="en">
                <a:solidFill>
                  <a:srgbClr val="8F0001"/>
                </a:solidFill>
              </a:rPr>
            </a:br>
            <a:endParaRPr/>
          </a:p>
        </p:txBody>
      </p:sp>
      <p:sp>
        <p:nvSpPr>
          <p:cNvPr id="94" name="Google Shape;94;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"¿A qué desafíos nos enfrentamos en nuestra región local/provincial, (desde mi perspectiva)?" </a:t>
            </a:r>
            <a:endParaRPr/>
          </a:p>
          <a:p>
            <a:pPr indent="-342900" lvl="0" marL="457200" rtl="0" algn="l">
              <a:lnSpc>
                <a:spcPct val="115000"/>
              </a:lnSpc>
              <a:spcBef>
                <a:spcPts val="0"/>
              </a:spcBef>
              <a:spcAft>
                <a:spcPts val="0"/>
              </a:spcAft>
              <a:buSzPts val="1800"/>
              <a:buChar char="●"/>
            </a:pPr>
            <a:br>
              <a:rPr lang="en"/>
            </a:br>
            <a:r>
              <a:rPr lang="en"/>
              <a:t>"¿Qué aspiraciones misioneras del Capítulo están aún por realizar?</a:t>
            </a:r>
            <a:br>
              <a:rPr lang="en"/>
            </a:b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8"/>
          <p:cNvSpPr txBox="1"/>
          <p:nvPr>
            <p:ph type="title"/>
          </p:nvPr>
        </p:nvSpPr>
        <p:spPr>
          <a:xfrm>
            <a:off x="311700" y="1880975"/>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b="1" lang="en">
                <a:solidFill>
                  <a:srgbClr val="980000"/>
                </a:solidFill>
              </a:rPr>
              <a:t>Pausa (10 min)</a:t>
            </a:r>
            <a:endParaRPr b="1">
              <a:solidFill>
                <a:srgbClr val="980000"/>
              </a:solidFill>
            </a:endParaRPr>
          </a:p>
        </p:txBody>
      </p:sp>
      <p:pic>
        <p:nvPicPr>
          <p:cNvPr id="100" name="Google Shape;100;p8"/>
          <p:cNvPicPr preferRelativeResize="0"/>
          <p:nvPr/>
        </p:nvPicPr>
        <p:blipFill rotWithShape="1">
          <a:blip r:embed="rId3">
            <a:alphaModFix/>
          </a:blip>
          <a:srcRect b="0" l="0" r="0" t="0"/>
          <a:stretch/>
        </p:blipFill>
        <p:spPr>
          <a:xfrm>
            <a:off x="0" y="0"/>
            <a:ext cx="1846050" cy="1846050"/>
          </a:xfrm>
          <a:prstGeom prst="rect">
            <a:avLst/>
          </a:prstGeom>
          <a:noFill/>
          <a:ln>
            <a:noFill/>
          </a:ln>
        </p:spPr>
      </p:pic>
      <p:sp>
        <p:nvSpPr>
          <p:cNvPr id="101" name="Google Shape;101;p8"/>
          <p:cNvSpPr txBox="1"/>
          <p:nvPr>
            <p:ph type="title"/>
          </p:nvPr>
        </p:nvSpPr>
        <p:spPr>
          <a:xfrm>
            <a:off x="311700" y="275770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b="1" lang="en">
                <a:solidFill>
                  <a:srgbClr val="980000"/>
                </a:solidFill>
              </a:rPr>
              <a:t>Pause (10 min)</a:t>
            </a:r>
            <a:endParaRPr b="1">
              <a:solidFill>
                <a:srgbClr val="98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9"/>
          <p:cNvSpPr txBox="1"/>
          <p:nvPr>
            <p:ph idx="4294967295" type="title"/>
          </p:nvPr>
        </p:nvSpPr>
        <p:spPr>
          <a:xfrm>
            <a:off x="231750" y="189625"/>
            <a:ext cx="4340100" cy="112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i="1" lang="en" sz="2620">
                <a:solidFill>
                  <a:srgbClr val="990000"/>
                </a:solidFill>
              </a:rPr>
              <a:t>Indagación Apreciativa</a:t>
            </a:r>
            <a:endParaRPr b="1" i="1" sz="2620">
              <a:solidFill>
                <a:srgbClr val="990000"/>
              </a:solidFill>
            </a:endParaRPr>
          </a:p>
          <a:p>
            <a:pPr indent="0" lvl="0" marL="0" rtl="0" algn="l">
              <a:lnSpc>
                <a:spcPct val="100000"/>
              </a:lnSpc>
              <a:spcBef>
                <a:spcPts val="1000"/>
              </a:spcBef>
              <a:spcAft>
                <a:spcPts val="0"/>
              </a:spcAft>
              <a:buSzPts val="990"/>
              <a:buNone/>
            </a:pPr>
            <a:r>
              <a:rPr b="1" i="1" lang="en" sz="2620">
                <a:solidFill>
                  <a:srgbClr val="990000"/>
                </a:solidFill>
              </a:rPr>
              <a:t>Appreciative Inquiry</a:t>
            </a:r>
            <a:endParaRPr b="1" i="1" sz="2620">
              <a:solidFill>
                <a:srgbClr val="990000"/>
              </a:solidFill>
            </a:endParaRPr>
          </a:p>
          <a:p>
            <a:pPr indent="0" lvl="0" marL="0" rtl="0" algn="l">
              <a:lnSpc>
                <a:spcPct val="100000"/>
              </a:lnSpc>
              <a:spcBef>
                <a:spcPts val="1000"/>
              </a:spcBef>
              <a:spcAft>
                <a:spcPts val="1000"/>
              </a:spcAft>
              <a:buSzPts val="990"/>
              <a:buNone/>
            </a:pPr>
            <a:r>
              <a:rPr b="1" i="1" lang="en" sz="2620">
                <a:solidFill>
                  <a:srgbClr val="990000"/>
                </a:solidFill>
              </a:rPr>
              <a:t>Enquête Appreciative</a:t>
            </a:r>
            <a:endParaRPr b="1" i="1" sz="2620">
              <a:solidFill>
                <a:srgbClr val="990000"/>
              </a:solidFill>
            </a:endParaRPr>
          </a:p>
        </p:txBody>
      </p:sp>
      <p:sp>
        <p:nvSpPr>
          <p:cNvPr id="107" name="Google Shape;107;p9"/>
          <p:cNvSpPr/>
          <p:nvPr/>
        </p:nvSpPr>
        <p:spPr>
          <a:xfrm>
            <a:off x="3795802" y="805424"/>
            <a:ext cx="4678500" cy="4095600"/>
          </a:xfrm>
          <a:prstGeom prst="ellipse">
            <a:avLst/>
          </a:prstGeom>
          <a:solidFill>
            <a:srgbClr val="EDA2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8" name="Google Shape;108;p9"/>
          <p:cNvGrpSpPr/>
          <p:nvPr/>
        </p:nvGrpSpPr>
        <p:grpSpPr>
          <a:xfrm>
            <a:off x="5051835" y="686813"/>
            <a:ext cx="2166000" cy="2166000"/>
            <a:chOff x="3614360" y="410488"/>
            <a:chExt cx="2166000" cy="2166000"/>
          </a:xfrm>
        </p:grpSpPr>
        <p:sp>
          <p:nvSpPr>
            <p:cNvPr id="109" name="Google Shape;109;p9"/>
            <p:cNvSpPr/>
            <p:nvPr/>
          </p:nvSpPr>
          <p:spPr>
            <a:xfrm>
              <a:off x="3614360" y="410488"/>
              <a:ext cx="2166000" cy="2166000"/>
            </a:xfrm>
            <a:prstGeom prst="ellipse">
              <a:avLst/>
            </a:prstGeom>
            <a:solidFill>
              <a:srgbClr val="B02C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9"/>
            <p:cNvSpPr txBox="1"/>
            <p:nvPr/>
          </p:nvSpPr>
          <p:spPr>
            <a:xfrm>
              <a:off x="3961563" y="924350"/>
              <a:ext cx="1496100" cy="70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DESCUBRIR</a:t>
              </a:r>
              <a:endParaRPr b="0" i="0" sz="10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DISCOVER</a:t>
              </a:r>
              <a:endParaRPr b="0" i="0" sz="10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DÉCOUVRIR</a:t>
              </a:r>
              <a:endParaRPr b="0" i="0" sz="1000" u="none" cap="none" strike="noStrike">
                <a:solidFill>
                  <a:srgbClr val="FFFFFF"/>
                </a:solidFill>
                <a:latin typeface="Roboto"/>
                <a:ea typeface="Roboto"/>
                <a:cs typeface="Roboto"/>
                <a:sym typeface="Roboto"/>
              </a:endParaRPr>
            </a:p>
          </p:txBody>
        </p:sp>
      </p:grpSp>
      <p:grpSp>
        <p:nvGrpSpPr>
          <p:cNvPr id="111" name="Google Shape;111;p9"/>
          <p:cNvGrpSpPr/>
          <p:nvPr/>
        </p:nvGrpSpPr>
        <p:grpSpPr>
          <a:xfrm>
            <a:off x="3956941" y="1770233"/>
            <a:ext cx="2166000" cy="2166000"/>
            <a:chOff x="2519466" y="1493908"/>
            <a:chExt cx="2166000" cy="2166000"/>
          </a:xfrm>
        </p:grpSpPr>
        <p:sp>
          <p:nvSpPr>
            <p:cNvPr id="112" name="Google Shape;112;p9"/>
            <p:cNvSpPr/>
            <p:nvPr/>
          </p:nvSpPr>
          <p:spPr>
            <a:xfrm>
              <a:off x="2519466" y="1493908"/>
              <a:ext cx="2166000" cy="2166000"/>
            </a:xfrm>
            <a:prstGeom prst="ellipse">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9"/>
            <p:cNvSpPr txBox="1"/>
            <p:nvPr/>
          </p:nvSpPr>
          <p:spPr>
            <a:xfrm>
              <a:off x="2601163" y="2232100"/>
              <a:ext cx="1496100" cy="70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GENERAR</a:t>
              </a:r>
              <a:endParaRPr b="0" i="0" sz="10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DELIVER</a:t>
              </a:r>
              <a:endParaRPr b="0" i="0" sz="10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CREER</a:t>
              </a:r>
              <a:endParaRPr b="0" i="0" sz="1000" u="none" cap="none" strike="noStrike">
                <a:solidFill>
                  <a:srgbClr val="FFFFFF"/>
                </a:solidFill>
                <a:latin typeface="Roboto"/>
                <a:ea typeface="Roboto"/>
                <a:cs typeface="Roboto"/>
                <a:sym typeface="Roboto"/>
              </a:endParaRPr>
            </a:p>
          </p:txBody>
        </p:sp>
      </p:grpSp>
      <p:grpSp>
        <p:nvGrpSpPr>
          <p:cNvPr id="114" name="Google Shape;114;p9"/>
          <p:cNvGrpSpPr/>
          <p:nvPr/>
        </p:nvGrpSpPr>
        <p:grpSpPr>
          <a:xfrm>
            <a:off x="5051831" y="2843233"/>
            <a:ext cx="2166000" cy="2166000"/>
            <a:chOff x="3614356" y="2566908"/>
            <a:chExt cx="2166000" cy="2166000"/>
          </a:xfrm>
        </p:grpSpPr>
        <p:sp>
          <p:nvSpPr>
            <p:cNvPr id="115" name="Google Shape;115;p9"/>
            <p:cNvSpPr/>
            <p:nvPr/>
          </p:nvSpPr>
          <p:spPr>
            <a:xfrm>
              <a:off x="3614356" y="2566908"/>
              <a:ext cx="2166000" cy="2166000"/>
            </a:xfrm>
            <a:prstGeom prst="ellipse">
              <a:avLst/>
            </a:prstGeom>
            <a:solidFill>
              <a:srgbClr val="8020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9"/>
            <p:cNvSpPr txBox="1"/>
            <p:nvPr/>
          </p:nvSpPr>
          <p:spPr>
            <a:xfrm>
              <a:off x="3961563" y="3539875"/>
              <a:ext cx="1496100" cy="70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DISEÑAR</a:t>
              </a:r>
              <a:endParaRPr b="0" i="0" sz="10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DESIGN</a:t>
              </a:r>
              <a:endParaRPr b="0" i="0" sz="10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CONCEVOIR</a:t>
              </a:r>
              <a:endParaRPr b="0" i="0" sz="1000" u="none" cap="none" strike="noStrike">
                <a:solidFill>
                  <a:srgbClr val="FFFFFF"/>
                </a:solidFill>
                <a:latin typeface="Roboto"/>
                <a:ea typeface="Roboto"/>
                <a:cs typeface="Roboto"/>
                <a:sym typeface="Roboto"/>
              </a:endParaRPr>
            </a:p>
          </p:txBody>
        </p:sp>
      </p:grpSp>
      <p:grpSp>
        <p:nvGrpSpPr>
          <p:cNvPr id="117" name="Google Shape;117;p9"/>
          <p:cNvGrpSpPr/>
          <p:nvPr/>
        </p:nvGrpSpPr>
        <p:grpSpPr>
          <a:xfrm>
            <a:off x="6139369" y="1770199"/>
            <a:ext cx="2166000" cy="2166000"/>
            <a:chOff x="4701894" y="1493874"/>
            <a:chExt cx="2166000" cy="2166000"/>
          </a:xfrm>
        </p:grpSpPr>
        <p:sp>
          <p:nvSpPr>
            <p:cNvPr id="118" name="Google Shape;118;p9"/>
            <p:cNvSpPr/>
            <p:nvPr/>
          </p:nvSpPr>
          <p:spPr>
            <a:xfrm>
              <a:off x="4701894" y="1493874"/>
              <a:ext cx="2166000" cy="2166000"/>
            </a:xfrm>
            <a:prstGeom prst="ellipse">
              <a:avLst/>
            </a:prstGeom>
            <a:solidFill>
              <a:srgbClr val="BE2F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9"/>
            <p:cNvSpPr txBox="1"/>
            <p:nvPr/>
          </p:nvSpPr>
          <p:spPr>
            <a:xfrm>
              <a:off x="5295688" y="2220300"/>
              <a:ext cx="1496100" cy="70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SOÑAR</a:t>
              </a:r>
              <a:endParaRPr b="0" i="0" sz="10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DREAM</a:t>
              </a:r>
              <a:endParaRPr b="0" i="0" sz="10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a:ea typeface="Roboto"/>
                  <a:cs typeface="Roboto"/>
                  <a:sym typeface="Roboto"/>
                </a:rPr>
                <a:t>RÊVER</a:t>
              </a:r>
              <a:endParaRPr b="0" i="0" sz="1000" u="none" cap="none" strike="noStrike">
                <a:solidFill>
                  <a:srgbClr val="FFFFFF"/>
                </a:solidFill>
                <a:latin typeface="Roboto"/>
                <a:ea typeface="Roboto"/>
                <a:cs typeface="Roboto"/>
                <a:sym typeface="Roboto"/>
              </a:endParaRPr>
            </a:p>
          </p:txBody>
        </p:sp>
      </p:grpSp>
      <p:sp>
        <p:nvSpPr>
          <p:cNvPr id="120" name="Google Shape;120;p9"/>
          <p:cNvSpPr/>
          <p:nvPr/>
        </p:nvSpPr>
        <p:spPr>
          <a:xfrm>
            <a:off x="5522155" y="2222566"/>
            <a:ext cx="1225800" cy="1225800"/>
          </a:xfrm>
          <a:prstGeom prst="ellipse">
            <a:avLst/>
          </a:prstGeom>
          <a:solidFill>
            <a:srgbClr val="EDA2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8F0001"/>
                </a:solidFill>
              </a:rPr>
              <a:t>Indagación apreciativa</a:t>
            </a:r>
            <a:br>
              <a:rPr b="1" lang="en">
                <a:solidFill>
                  <a:srgbClr val="8F0001"/>
                </a:solidFill>
              </a:rPr>
            </a:br>
            <a:endParaRPr/>
          </a:p>
        </p:txBody>
      </p:sp>
      <p:sp>
        <p:nvSpPr>
          <p:cNvPr id="126" name="Google Shape;126;p1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lang="en" sz="1800">
                <a:solidFill>
                  <a:srgbClr val="8F0001"/>
                </a:solidFill>
              </a:rPr>
              <a:t>Cuando descubrimos una brecha entre nuestra intención, esperanza o visión y la realidad actual, ¿qué podríamos hacer?</a:t>
            </a:r>
            <a:endParaRPr/>
          </a:p>
          <a:p>
            <a:pPr indent="0" lvl="0" marL="139700" rtl="0" algn="l">
              <a:lnSpc>
                <a:spcPct val="115000"/>
              </a:lnSpc>
              <a:spcBef>
                <a:spcPts val="0"/>
              </a:spcBef>
              <a:spcAft>
                <a:spcPts val="0"/>
              </a:spcAft>
              <a:buSzPts val="1400"/>
              <a:buNone/>
            </a:pPr>
            <a:br>
              <a:rPr lang="en" sz="1800">
                <a:solidFill>
                  <a:srgbClr val="8F0001"/>
                </a:solidFill>
              </a:rPr>
            </a:br>
            <a:r>
              <a:rPr lang="en" sz="1800">
                <a:solidFill>
                  <a:srgbClr val="8F0001"/>
                </a:solidFill>
              </a:rPr>
              <a:t>Traer un espíritu de curiosidad, apertura y posibilidad imaginativa...</a:t>
            </a:r>
            <a:br>
              <a:rPr lang="en" sz="1800">
                <a:solidFill>
                  <a:srgbClr val="8F0001"/>
                </a:solidFill>
              </a:rPr>
            </a:br>
            <a:endParaRPr sz="1800"/>
          </a:p>
        </p:txBody>
      </p:sp>
      <p:pic>
        <p:nvPicPr>
          <p:cNvPr descr="The Systems Thinker – Vision Deployment Matrix: A Framework for Large-Scale  Change - The Systems Thinker" id="127" name="Google Shape;127;p10"/>
          <p:cNvPicPr preferRelativeResize="0"/>
          <p:nvPr/>
        </p:nvPicPr>
        <p:blipFill rotWithShape="1">
          <a:blip r:embed="rId3">
            <a:alphaModFix/>
          </a:blip>
          <a:srcRect b="0" l="0" r="0" t="0"/>
          <a:stretch/>
        </p:blipFill>
        <p:spPr>
          <a:xfrm>
            <a:off x="4319106" y="1344653"/>
            <a:ext cx="3999900" cy="25713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37D2C94DC2E1B49A3E2D245D2D30A0A" ma:contentTypeVersion="5" ma:contentTypeDescription="Crear nuevo documento." ma:contentTypeScope="" ma:versionID="3b9d584d752d3f8155214b1b1d77988b">
  <xsd:schema xmlns:xsd="http://www.w3.org/2001/XMLSchema" xmlns:xs="http://www.w3.org/2001/XMLSchema" xmlns:p="http://schemas.microsoft.com/office/2006/metadata/properties" xmlns:ns2="062e5583-1169-4fe9-9a20-74511889d87e" targetNamespace="http://schemas.microsoft.com/office/2006/metadata/properties" ma:root="true" ma:fieldsID="b35a76afceeb3661a78205649632918e" ns2:_="">
    <xsd:import namespace="062e5583-1169-4fe9-9a20-74511889d8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2e5583-1169-4fe9-9a20-74511889d8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C960B5-0DEE-4362-A0BD-FA6C730AEAD8}"/>
</file>

<file path=customXml/itemProps2.xml><?xml version="1.0" encoding="utf-8"?>
<ds:datastoreItem xmlns:ds="http://schemas.openxmlformats.org/officeDocument/2006/customXml" ds:itemID="{D94F3C34-D7CB-4C15-9AE1-9A3671DAF272}"/>
</file>

<file path=customXml/itemProps3.xml><?xml version="1.0" encoding="utf-8"?>
<ds:datastoreItem xmlns:ds="http://schemas.openxmlformats.org/officeDocument/2006/customXml" ds:itemID="{C841F794-21D4-452A-826C-D3868EFB229C}"/>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0x010100237D2C94DC2E1B49A3E2D245D2D30A0A</vt:lpwstr>
  </property>
  <property fmtid="{D5CDD505-2E9C-101B-9397-08002B2CF9AE}" pid="3" name="Order">
    <vt:r8>7900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