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45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1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0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7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2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7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6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6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4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4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1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nda dell'oceano su una spiaggia sabbiosa">
            <a:extLst>
              <a:ext uri="{FF2B5EF4-FFF2-40B4-BE49-F238E27FC236}">
                <a16:creationId xmlns:a16="http://schemas.microsoft.com/office/drawing/2014/main" id="{E78619B6-0DD2-4CEA-832F-E1BA2386F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C9B0870-9B0D-4A55-A637-6EC62401B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10794078" cy="120814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3600" dirty="0"/>
              <a:t>compartir escuchar y buscar el camino que Dios nos pida juntas</a:t>
            </a:r>
            <a:endParaRPr lang="it-IT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501B4BA4-03E5-46B4-8506-5A43B5DE21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XX Encuentro </a:t>
            </a:r>
            <a:r>
              <a:rPr lang="es-ES" dirty="0" err="1"/>
              <a:t>ssmm</a:t>
            </a:r>
            <a:r>
              <a:rPr lang="es-ES" dirty="0"/>
              <a:t> y consejos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573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4D1917-BF4A-45B3-9931-3F6C29E78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10" r="-1" b="38889"/>
          <a:stretch/>
        </p:blipFill>
        <p:spPr>
          <a:xfrm rot="10800000">
            <a:off x="20" y="10"/>
            <a:ext cx="866849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CBB954-2116-4360-8C68-6BB18540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789" y="0"/>
            <a:ext cx="7456220" cy="61774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Tenemos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un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desafío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renovar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nuestras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maneras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de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ejercer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el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gobierno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...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desde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las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actitudes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y en las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estructuras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Cómo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canalizar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esta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llamada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emergente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El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cambio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de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paradigma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es un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proceso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a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partir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el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corazón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de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cada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un</a:t>
            </a:r>
            <a:r>
              <a:rPr lang="en-US" sz="3600" dirty="0">
                <a:solidFill>
                  <a:srgbClr val="C00000"/>
                </a:solidFill>
                <a:effectLst/>
              </a:rPr>
              <a:t>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29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C7E811-D14A-42B4-81BC-D0C33D1C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acompañamiento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A1AD9B-7224-4D09-9D92-1852FBF51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Discípulas de Emaús 	</a:t>
            </a:r>
          </a:p>
          <a:p>
            <a:pPr lvl="1"/>
            <a:r>
              <a:rPr lang="es-ES" sz="2800" dirty="0"/>
              <a:t>“</a:t>
            </a:r>
            <a:r>
              <a:rPr lang="es-ES" sz="2800" dirty="0" err="1"/>
              <a:t>Trialogos</a:t>
            </a:r>
            <a:r>
              <a:rPr lang="es-ES" sz="2800" dirty="0"/>
              <a:t>”</a:t>
            </a:r>
          </a:p>
          <a:p>
            <a:pPr lvl="1"/>
            <a:endParaRPr lang="es-ES" sz="2800" dirty="0"/>
          </a:p>
          <a:p>
            <a:pPr lvl="1"/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 como vamos poniendo en la vida aquellas miradas apreciativas, como Dios nos llama a fortalecer el discernimiento…</a:t>
            </a:r>
            <a:r>
              <a:rPr lang="es-E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0D7438-B01C-4F3D-BCAA-8A1EAB0DE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923" y="322519"/>
            <a:ext cx="1718846" cy="382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1449613-5EC3-4AEF-BA15-D495F544D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046065" y="-182679"/>
            <a:ext cx="1718846" cy="382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97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4199305-6389-4258-90EF-C59FD0CCE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0852" r="-1" b="2337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C71D13-816F-4EFE-B43F-ADF69B3A1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817707"/>
            <a:ext cx="3045507" cy="35372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dirty="0" err="1">
                <a:effectLst/>
              </a:rPr>
              <a:t>Verdaderamente</a:t>
            </a:r>
            <a:r>
              <a:rPr lang="en-US" sz="3400" dirty="0">
                <a:effectLst/>
              </a:rPr>
              <a:t> el </a:t>
            </a:r>
            <a:r>
              <a:rPr lang="en-US" sz="3400" dirty="0" err="1">
                <a:effectLst/>
              </a:rPr>
              <a:t>Señor</a:t>
            </a:r>
            <a:r>
              <a:rPr lang="en-US" sz="3400" dirty="0">
                <a:effectLst/>
              </a:rPr>
              <a:t> ha </a:t>
            </a:r>
            <a:r>
              <a:rPr lang="en-US" sz="3400" dirty="0" err="1">
                <a:effectLst/>
              </a:rPr>
              <a:t>Resucitado</a:t>
            </a:r>
            <a:r>
              <a:rPr lang="en-US" sz="3400" dirty="0">
                <a:effectLst/>
              </a:rPr>
              <a:t>  ...</a:t>
            </a:r>
            <a:br>
              <a:rPr lang="en-US" sz="3400" dirty="0">
                <a:effectLst/>
              </a:rPr>
            </a:br>
            <a:r>
              <a:rPr lang="en-US" sz="3400" dirty="0">
                <a:effectLst/>
              </a:rPr>
              <a:t> </a:t>
            </a:r>
            <a:br>
              <a:rPr lang="en-US" sz="3400" dirty="0">
                <a:effectLst/>
              </a:rPr>
            </a:br>
            <a:r>
              <a:rPr lang="en-US" sz="3400" dirty="0" err="1">
                <a:effectLst/>
              </a:rPr>
              <a:t>hemos</a:t>
            </a:r>
            <a:r>
              <a:rPr lang="en-US" sz="3400" dirty="0">
                <a:effectLst/>
              </a:rPr>
              <a:t> </a:t>
            </a:r>
            <a:r>
              <a:rPr lang="en-US" sz="3400" dirty="0" err="1">
                <a:effectLst/>
              </a:rPr>
              <a:t>salido</a:t>
            </a:r>
            <a:r>
              <a:rPr lang="en-US" sz="3400" dirty="0">
                <a:effectLst/>
              </a:rPr>
              <a:t> de </a:t>
            </a:r>
            <a:r>
              <a:rPr lang="en-US" sz="3400" dirty="0" err="1">
                <a:effectLst/>
              </a:rPr>
              <a:t>noche</a:t>
            </a:r>
            <a:r>
              <a:rPr lang="en-US" sz="3400" dirty="0">
                <a:effectLst/>
              </a:rPr>
              <a:t> </a:t>
            </a:r>
            <a:br>
              <a:rPr lang="en-US" sz="3400" dirty="0">
                <a:effectLst/>
              </a:rPr>
            </a:br>
            <a:r>
              <a:rPr lang="en-US" sz="3400" dirty="0">
                <a:effectLst/>
              </a:rPr>
              <a:t>y </a:t>
            </a:r>
            <a:r>
              <a:rPr lang="en-US" sz="3400" dirty="0" err="1">
                <a:effectLst/>
              </a:rPr>
              <a:t>ya</a:t>
            </a:r>
            <a:r>
              <a:rPr lang="en-US" sz="3400" dirty="0">
                <a:effectLst/>
              </a:rPr>
              <a:t> </a:t>
            </a:r>
            <a:r>
              <a:rPr lang="en-US" sz="3400" dirty="0" err="1">
                <a:effectLst/>
              </a:rPr>
              <a:t>amanece</a:t>
            </a:r>
            <a:r>
              <a:rPr lang="en-US" sz="3400" dirty="0">
                <a:effectLst/>
              </a:rPr>
              <a:t>! </a:t>
            </a:r>
            <a:endParaRPr lang="en-US" sz="3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494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E83284-74D5-4F99-8644-3E320420F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¡GRACIAS!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02823-E06F-46A8-9059-5AE8C6FC8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ES" sz="3200" dirty="0"/>
              <a:t>David, Pablo, Anastasia, Chiqui, Mayte, Mónica, Nestorine, Thushari, Rosita, Cecilia, Maria Rita, Claudine, </a:t>
            </a:r>
            <a:r>
              <a:rPr lang="es-ES" sz="3200" dirty="0" err="1"/>
              <a:t>Selphia</a:t>
            </a:r>
            <a:r>
              <a:rPr lang="es-ES" sz="3200" dirty="0"/>
              <a:t>, </a:t>
            </a:r>
            <a:r>
              <a:rPr lang="es-ES" sz="3200" dirty="0" err="1"/>
              <a:t>Jothi</a:t>
            </a:r>
            <a:r>
              <a:rPr lang="es-ES" sz="3200" dirty="0"/>
              <a:t>, Dulce Maria, Lidia, Betty, Yoli, Luz Marina, Catalina, Evelyn, Aime, Sofia, Dina, Pauline, Anna, Ana María, Lia, Amilbia, Maria Cristina, Lolis, Petronille, Roshani, Pravina, Miriam, Giovanna, Claudia, Lidia, Kevin. … y a quienes nos acompañaron con la oración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13282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96398B8-BC70-409A-83D0-0FB6D458F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147">
            <a:off x="7297919" y="3219698"/>
            <a:ext cx="4563446" cy="256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72163EC-32BC-4845-91F8-AF197C6F8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4" t="12948" r="62334"/>
          <a:stretch/>
        </p:blipFill>
        <p:spPr>
          <a:xfrm rot="19460212">
            <a:off x="558623" y="2889237"/>
            <a:ext cx="3816626" cy="291893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E4A28D0-1CA3-4843-8372-5A78B09E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Confianza - riesgo - apertura - no tener miedo</a:t>
            </a:r>
            <a:b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B6ED85-2DBE-453E-AF52-C8E6305D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234" y="1275347"/>
            <a:ext cx="6374558" cy="5034013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C00000"/>
                </a:solidFill>
              </a:rPr>
              <a:t>: mirar más al resucitado para poder ver desde su mirada de amor todos y todo</a:t>
            </a:r>
          </a:p>
          <a:p>
            <a:pPr algn="ctr"/>
            <a:endParaRPr lang="es-ES" dirty="0">
              <a:solidFill>
                <a:srgbClr val="C00000"/>
              </a:solidFill>
            </a:endParaRPr>
          </a:p>
          <a:p>
            <a:pPr algn="ctr"/>
            <a:r>
              <a:rPr lang="es-ES" dirty="0">
                <a:solidFill>
                  <a:srgbClr val="C00000"/>
                </a:solidFill>
              </a:rPr>
              <a:t>la mirada profunda ve siempre en cualquier realidad una OPORTUNIDAD  y posibilidad de cambio….</a:t>
            </a:r>
          </a:p>
          <a:p>
            <a:pPr algn="ctr"/>
            <a:endParaRPr lang="es-ES" dirty="0">
              <a:solidFill>
                <a:srgbClr val="C00000"/>
              </a:solidFill>
            </a:endParaRPr>
          </a:p>
          <a:p>
            <a:pPr algn="ctr"/>
            <a:r>
              <a:rPr lang="es-ES" dirty="0">
                <a:solidFill>
                  <a:srgbClr val="C00000"/>
                </a:solidFill>
              </a:rPr>
              <a:t>renovar … confirmar el camino del XVII Capitulo…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6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834C72-3838-4B71-BC18-41ADC679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n-US" sz="2900" dirty="0" err="1">
                <a:effectLst/>
              </a:rPr>
              <a:t>oportunidad</a:t>
            </a:r>
            <a:r>
              <a:rPr lang="en-US" sz="2900" dirty="0">
                <a:effectLst/>
              </a:rPr>
              <a:t> </a:t>
            </a:r>
            <a:br>
              <a:rPr lang="en-US" sz="2900" dirty="0">
                <a:effectLst/>
              </a:rPr>
            </a:br>
            <a:r>
              <a:rPr lang="en-US" sz="2900" dirty="0" err="1">
                <a:effectLst/>
              </a:rPr>
              <a:t>revisar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nuestra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manera</a:t>
            </a:r>
            <a:r>
              <a:rPr lang="en-US" sz="2900" dirty="0">
                <a:effectLst/>
              </a:rPr>
              <a:t> de </a:t>
            </a:r>
            <a:r>
              <a:rPr lang="en-US" sz="2900" dirty="0" err="1">
                <a:effectLst/>
              </a:rPr>
              <a:t>animar</a:t>
            </a:r>
            <a:r>
              <a:rPr lang="en-US" sz="2900" dirty="0">
                <a:effectLst/>
              </a:rPr>
              <a:t>, de </a:t>
            </a:r>
            <a:r>
              <a:rPr lang="en-US" sz="2900" dirty="0" err="1">
                <a:effectLst/>
              </a:rPr>
              <a:t>ejercer</a:t>
            </a:r>
            <a:r>
              <a:rPr lang="en-US" sz="2900" dirty="0">
                <a:effectLst/>
              </a:rPr>
              <a:t> el </a:t>
            </a:r>
            <a:r>
              <a:rPr lang="en-US" sz="2900" dirty="0" err="1">
                <a:effectLst/>
              </a:rPr>
              <a:t>gobierno</a:t>
            </a:r>
            <a:r>
              <a:rPr lang="en-US" sz="2900" dirty="0">
                <a:effectLst/>
              </a:rPr>
              <a:t> </a:t>
            </a:r>
            <a:br>
              <a:rPr lang="en-US" sz="2900" dirty="0">
                <a:effectLst/>
              </a:rPr>
            </a:br>
            <a:r>
              <a:rPr lang="en-US" sz="2900" dirty="0" err="1">
                <a:effectLst/>
              </a:rPr>
              <a:t>aprender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nuevas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herramientas</a:t>
            </a:r>
            <a:br>
              <a:rPr lang="en-US" sz="2900" dirty="0">
                <a:effectLst/>
              </a:rPr>
            </a:br>
            <a:endParaRPr lang="en-US" sz="29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6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03AE50-EDF6-463B-A370-3B8F4D89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Cuerpo congregacional</a:t>
            </a:r>
            <a:r>
              <a:rPr lang="es-ES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diversificado pero complementario e interconectado</a:t>
            </a:r>
            <a:b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5" name="Immagine 4" descr="Immagine che contiene testo, lenzuola&#10;&#10;Descrizione generata automaticamente">
            <a:extLst>
              <a:ext uri="{FF2B5EF4-FFF2-40B4-BE49-F238E27FC236}">
                <a16:creationId xmlns:a16="http://schemas.microsoft.com/office/drawing/2014/main" id="{E6A269BB-5EF0-463E-AAAF-6CEC124FA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4" y="1976487"/>
            <a:ext cx="7403432" cy="4164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853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DC9BD3-AD0A-41A4-8DD1-2F2B4CEF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66255"/>
            <a:ext cx="10168128" cy="669174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Sostenibilidad</a:t>
            </a:r>
            <a:r>
              <a:rPr lang="es-ES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s-ES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bienes </a:t>
            </a:r>
            <a:br>
              <a:rPr lang="es-ES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patrimonio … </a:t>
            </a:r>
            <a:br>
              <a:rPr lang="es-ES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personas, </a:t>
            </a:r>
            <a:br>
              <a:rPr lang="es-ES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carisma compartido, </a:t>
            </a:r>
            <a:br>
              <a:rPr lang="es-ES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economía y administración de subsistencia compartida;</a:t>
            </a:r>
            <a:br>
              <a:rPr lang="es-ES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recursos humanos : cuidado por las jóvenes, cuidado por las que llevan peso  de responsabilidades (mujeres trabajadoras pero no quemadas):.. cuidado por las hermanas mayores</a:t>
            </a:r>
            <a:b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1B15E4-D584-48D7-9500-80BB29A84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70574" b="-16169"/>
          <a:stretch/>
        </p:blipFill>
        <p:spPr>
          <a:xfrm>
            <a:off x="9947549" y="166255"/>
            <a:ext cx="2179641" cy="4837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19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9C3BB-7175-4AEF-A80A-E8DC9645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34" y="748145"/>
            <a:ext cx="10168128" cy="505413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modo</a:t>
            </a:r>
            <a:r>
              <a:rPr lang="es-ES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ejercer el gobierno … la corresponsabilidad : </a:t>
            </a:r>
            <a:br>
              <a:rPr lang="es-ES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un camino sinodal</a:t>
            </a:r>
            <a:b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camino </a:t>
            </a:r>
            <a:r>
              <a:rPr lang="es-E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Involucrando a toda la Congregación, incluyendo a los laicos</a:t>
            </a:r>
            <a:b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086D51-5A2B-45A7-9E1D-D9E092292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80361" y="2957795"/>
            <a:ext cx="2176461" cy="4840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16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DDF81B-57D6-45F0-9DDE-1F1568E2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>
                <a:effectLst/>
              </a:rPr>
              <a:t>¿Qué he de hacer?</a:t>
            </a:r>
            <a:br>
              <a:rPr lang="en-US" sz="3400">
                <a:effectLst/>
              </a:rPr>
            </a:br>
            <a:br>
              <a:rPr lang="en-US" sz="3400">
                <a:effectLst/>
              </a:rPr>
            </a:br>
            <a:r>
              <a:rPr lang="en-US" sz="3400">
                <a:effectLst/>
              </a:rPr>
              <a:t> ¿Qué HEMOS de hacer?</a:t>
            </a:r>
            <a:br>
              <a:rPr lang="en-US" sz="3400">
                <a:effectLst/>
              </a:rPr>
            </a:br>
            <a:endParaRPr lang="en-US" sz="34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3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F8EC7B-D920-4325-8577-2891B29E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1855839"/>
            <a:ext cx="10168128" cy="3755690"/>
          </a:xfrm>
        </p:spPr>
        <p:txBody>
          <a:bodyPr>
            <a:normAutofit fontScale="90000"/>
          </a:bodyPr>
          <a:lstStyle/>
          <a:p>
            <a:r>
              <a:rPr lang="es-E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Encuesta: </a:t>
            </a:r>
            <a:br>
              <a:rPr lang="es-E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s-E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orientación para continuar </a:t>
            </a:r>
            <a:br>
              <a:rPr lang="es-E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s-E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atendiendo al discernimiento  realizado </a:t>
            </a:r>
            <a:br>
              <a:rPr lang="es-E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s-E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s-E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confirmado por vuestras  aportaciones  </a:t>
            </a:r>
            <a:br>
              <a:rPr lang="es-E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s-E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s-E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acciones concretas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CB8F36-964F-4724-B0C9-810F55A91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83448" y="-796060"/>
            <a:ext cx="2176461" cy="4840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24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C1328DF-AA81-46CC-9B2D-E44A7F5D2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70" b="28250"/>
          <a:stretch/>
        </p:blipFill>
        <p:spPr>
          <a:xfrm rot="16200000">
            <a:off x="4428744" y="-905256"/>
            <a:ext cx="6858000" cy="8668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C02832-FAEA-42A3-A963-F581ACD4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490407"/>
            <a:ext cx="4778422" cy="1795593"/>
          </a:xfrm>
        </p:spPr>
        <p:txBody>
          <a:bodyPr anchor="b">
            <a:normAutofit/>
          </a:bodyPr>
          <a:lstStyle/>
          <a:p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Comunicación de lo vivido - quisiéramos hacerlo de manera testimonial. </a:t>
            </a:r>
            <a:endParaRPr lang="it-IT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82EBE5-9A67-488C-97ED-659DAFF2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404064" cy="4139946"/>
          </a:xfrm>
        </p:spPr>
        <p:txBody>
          <a:bodyPr anchor="t">
            <a:normAutofit lnSpcReduction="10000"/>
          </a:bodyPr>
          <a:lstStyle/>
          <a:p>
            <a:pPr fontAlgn="base">
              <a:spcAft>
                <a:spcPts val="800"/>
              </a:spcAft>
            </a:pP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mejor manera de comunicar es intentar poner en práctica lo aprendido; por ejemplo en nuestros consejos; en otros equipos y en las asambleas y capítulos;  ... como estilo de nuestros discernimientos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66025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AccentBoxVTI">
  <a:themeElements>
    <a:clrScheme name="AnalogousFromLightSeed_2SEEDS">
      <a:dk1>
        <a:srgbClr val="000000"/>
      </a:dk1>
      <a:lt1>
        <a:srgbClr val="FFFFFF"/>
      </a:lt1>
      <a:dk2>
        <a:srgbClr val="233A3D"/>
      </a:dk2>
      <a:lt2>
        <a:srgbClr val="E2E4E8"/>
      </a:lt2>
      <a:accent1>
        <a:srgbClr val="C39959"/>
      </a:accent1>
      <a:accent2>
        <a:srgbClr val="D6907F"/>
      </a:accent2>
      <a:accent3>
        <a:srgbClr val="A4A565"/>
      </a:accent3>
      <a:accent4>
        <a:srgbClr val="59AF98"/>
      </a:accent4>
      <a:accent5>
        <a:srgbClr val="5DAEBB"/>
      </a:accent5>
      <a:accent6>
        <a:srgbClr val="6996CF"/>
      </a:accent6>
      <a:hlink>
        <a:srgbClr val="6682AC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37D2C94DC2E1B49A3E2D245D2D30A0A" ma:contentTypeVersion="7" ma:contentTypeDescription="Crear nuevo documento." ma:contentTypeScope="" ma:versionID="e5d0dfe4b81dae6572957f3432590eb1">
  <xsd:schema xmlns:xsd="http://www.w3.org/2001/XMLSchema" xmlns:xs="http://www.w3.org/2001/XMLSchema" xmlns:p="http://schemas.microsoft.com/office/2006/metadata/properties" xmlns:ns2="062e5583-1169-4fe9-9a20-74511889d87e" xmlns:ns3="2bd56228-3ab5-4c96-8f5a-6fc4181d1f04" targetNamespace="http://schemas.microsoft.com/office/2006/metadata/properties" ma:root="true" ma:fieldsID="4a6f0e78f652345246b4bbd053084c4b" ns2:_="" ns3:_="">
    <xsd:import namespace="062e5583-1169-4fe9-9a20-74511889d87e"/>
    <xsd:import namespace="2bd56228-3ab5-4c96-8f5a-6fc4181d1f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e5583-1169-4fe9-9a20-74511889d8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56228-3ab5-4c96-8f5a-6fc4181d1f0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E87B13-9B72-4101-BB97-B6F82DA1B923}"/>
</file>

<file path=customXml/itemProps2.xml><?xml version="1.0" encoding="utf-8"?>
<ds:datastoreItem xmlns:ds="http://schemas.openxmlformats.org/officeDocument/2006/customXml" ds:itemID="{0FF6398C-F0F0-424C-A242-1D5D443583C8}"/>
</file>

<file path=customXml/itemProps3.xml><?xml version="1.0" encoding="utf-8"?>
<ds:datastoreItem xmlns:ds="http://schemas.openxmlformats.org/officeDocument/2006/customXml" ds:itemID="{5F759A24-2552-4384-B6C8-6F9230258575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447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Neue Haas Grotesk Text Pro</vt:lpstr>
      <vt:lpstr>AccentBoxVTI</vt:lpstr>
      <vt:lpstr>XX Encuentro ssmm y consejos</vt:lpstr>
      <vt:lpstr>Confianza - riesgo - apertura - no tener miedo </vt:lpstr>
      <vt:lpstr>oportunidad  revisar nuestra manera de animar, de ejercer el gobierno  aprender nuevas herramientas </vt:lpstr>
      <vt:lpstr>Cuerpo congregacional diversificado pero complementario e interconectado </vt:lpstr>
      <vt:lpstr>La Sostenibilidad  bienes  el patrimonio …  las personas,  el carisma compartido,  la economía y administración de subsistencia compartida; los recursos humanos : cuidado por las jóvenes, cuidado por las que llevan peso  de responsabilidades (mujeres trabajadoras pero no quemadas):.. cuidado por las hermanas mayores </vt:lpstr>
      <vt:lpstr>El modo de ejercer el gobierno … la corresponsabilidad :  en un camino sinodal el camino Involucrando a toda la Congregación, incluyendo a los laicos </vt:lpstr>
      <vt:lpstr>¿Qué he de hacer?   ¿Qué HEMOS de hacer? </vt:lpstr>
      <vt:lpstr>Encuesta:  orientación para continuar  atendiendo al discernimiento  realizado   confirmado por vuestras  aportaciones    acciones concretas</vt:lpstr>
      <vt:lpstr>Comunicación de lo vivido - quisiéramos hacerlo de manera testimonial. </vt:lpstr>
      <vt:lpstr>Tenemos un desafío   renovar nuestras maneras de ejercer el gobierno... desde las actitudes y en las estructuras.   Cómo canalizar esta llamada emergente.  El cambio de paradigma es un proceso a partir el corazón de cada una</vt:lpstr>
      <vt:lpstr>acompañamiento</vt:lpstr>
      <vt:lpstr>Verdaderamente el Señor ha Resucitado  ...   hemos salido de noche  y ya amanece! 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 Encuentro ssmm y consejos</dc:title>
  <dc:creator>Jolanta Kafka</dc:creator>
  <cp:lastModifiedBy>Jolanta Kafka</cp:lastModifiedBy>
  <cp:revision>6</cp:revision>
  <dcterms:created xsi:type="dcterms:W3CDTF">2021-04-12T10:52:30Z</dcterms:created>
  <dcterms:modified xsi:type="dcterms:W3CDTF">2021-04-12T11:46:57Z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0x010100237D2C94DC2E1B49A3E2D245D2D30A0A</vt:lpwstr>
  </property>
</Properties>
</file>