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9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0FAD8-76AE-4D14-8CE2-535EAE2B908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041B-4E74-40B6-9C2B-C7BC4294A9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69B49152-4DFD-B142-B32B-7CE490CF0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0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86D137-A391-B046-BDE7-B61591E7E9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0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8692888-9BAE-0E4C-BF0F-A2AFC87827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9D07B720-76F2-0747-BB15-E200AE746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650" y="4260850"/>
            <a:ext cx="64008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800" dirty="0"/>
              <a:t>Give them 3-5 minutes to fill this out. Quick.</a:t>
            </a:r>
          </a:p>
          <a:p>
            <a:r>
              <a:rPr lang="en-US" altLang="en-US" sz="800" dirty="0"/>
              <a:t>Instruct them to put 3 bullets in each cell.</a:t>
            </a:r>
          </a:p>
          <a:p>
            <a:endParaRPr lang="en-US" altLang="en-US" sz="800" dirty="0"/>
          </a:p>
          <a:p>
            <a:r>
              <a:rPr lang="en-US" altLang="en-US" sz="800" dirty="0"/>
              <a:t>Pair and share the professional column and, if you are comfortable, the personal column. Share as much or as little as you want.</a:t>
            </a:r>
          </a:p>
          <a:p>
            <a:r>
              <a:rPr lang="en-US" altLang="en-US" sz="800" dirty="0"/>
              <a:t> </a:t>
            </a:r>
            <a:r>
              <a:rPr lang="en-US" altLang="en-US" sz="800" i="1" dirty="0"/>
              <a:t>This gives them a sense of the range of adversity and it illustrates that despite differences in background and industry, the types and level of adversity are often very similar.</a:t>
            </a:r>
          </a:p>
          <a:p>
            <a:r>
              <a:rPr lang="en-US" altLang="en-US" sz="800" i="1" dirty="0"/>
              <a:t>Then ask for observations in the big group. They</a:t>
            </a:r>
            <a:r>
              <a:rPr lang="ja-JP" altLang="en-US" sz="800" i="1" dirty="0"/>
              <a:t>’</a:t>
            </a:r>
            <a:r>
              <a:rPr lang="en-US" altLang="ja-JP" sz="800" i="1" dirty="0" err="1"/>
              <a:t>ll</a:t>
            </a:r>
            <a:r>
              <a:rPr lang="en-US" altLang="ja-JP" sz="800" i="1" dirty="0"/>
              <a:t> discuss things they found in common and how helpful it is to simply share adversity.</a:t>
            </a:r>
          </a:p>
          <a:p>
            <a:r>
              <a:rPr lang="en-US" altLang="en-US" sz="800" i="1" dirty="0"/>
              <a:t>Then make the point that the routine ones are important for two reasons: they can drain and deplete our energy OR they can be practice opportunities– the daily events that enable us to practice the tools we</a:t>
            </a:r>
            <a:r>
              <a:rPr lang="ja-JP" altLang="en-US" sz="800" i="1" dirty="0"/>
              <a:t>’</a:t>
            </a:r>
            <a:r>
              <a:rPr lang="en-US" altLang="ja-JP" sz="800" i="1" dirty="0" err="1"/>
              <a:t>ll</a:t>
            </a:r>
            <a:r>
              <a:rPr lang="en-US" altLang="ja-JP" sz="800" i="1" dirty="0"/>
              <a:t> be discussing.</a:t>
            </a:r>
          </a:p>
          <a:p>
            <a:endParaRPr lang="en-US" altLang="en-US" sz="800" i="1" dirty="0"/>
          </a:p>
          <a:p>
            <a:endParaRPr lang="en-US" altLang="en-US" sz="800" i="1" dirty="0"/>
          </a:p>
          <a:p>
            <a:r>
              <a:rPr lang="en-US" altLang="en-US" sz="800" dirty="0"/>
              <a:t>My personal examples: </a:t>
            </a:r>
          </a:p>
          <a:p>
            <a:r>
              <a:rPr lang="en-US" altLang="en-US" sz="800" dirty="0"/>
              <a:t>No boarding pass and on standby for flight home.</a:t>
            </a:r>
          </a:p>
          <a:p>
            <a:r>
              <a:rPr lang="en-US" altLang="en-US" sz="800" dirty="0"/>
              <a:t>DSL link not working.</a:t>
            </a:r>
          </a:p>
          <a:p>
            <a:r>
              <a:rPr lang="en-US" altLang="en-US" sz="800" dirty="0"/>
              <a:t>Working with some senior colleagues to try </a:t>
            </a:r>
          </a:p>
          <a:p>
            <a:r>
              <a:rPr lang="en-US" altLang="en-US" sz="800" dirty="0"/>
              <a:t>some new approaches in an MBA course.</a:t>
            </a:r>
          </a:p>
          <a:p>
            <a:endParaRPr lang="en-US" altLang="en-US" sz="800" dirty="0"/>
          </a:p>
          <a:p>
            <a:r>
              <a:rPr lang="en-US" altLang="en-US" sz="800" dirty="0"/>
              <a:t>After the pair and share,  one option is to say:</a:t>
            </a:r>
          </a:p>
          <a:p>
            <a:r>
              <a:rPr lang="en-US" altLang="en-US" sz="800" dirty="0"/>
              <a:t>Let</a:t>
            </a:r>
            <a:r>
              <a:rPr lang="ja-JP" altLang="en-US" sz="800" dirty="0"/>
              <a:t>’</a:t>
            </a:r>
            <a:r>
              <a:rPr lang="en-US" altLang="ja-JP" sz="800" dirty="0"/>
              <a:t>s project out over the next 5 years.</a:t>
            </a:r>
          </a:p>
          <a:p>
            <a:r>
              <a:rPr lang="en-US" altLang="en-US" sz="800" dirty="0"/>
              <a:t>Is life likely to get simpler or more complex for you?</a:t>
            </a:r>
          </a:p>
          <a:p>
            <a:r>
              <a:rPr lang="en-US" altLang="en-US" sz="800" dirty="0"/>
              <a:t>Is the pace of your work likely to accelerate or slow down?</a:t>
            </a:r>
          </a:p>
          <a:p>
            <a:r>
              <a:rPr lang="en-US" altLang="en-US" sz="800" dirty="0"/>
              <a:t>Are challenges you</a:t>
            </a:r>
            <a:r>
              <a:rPr lang="ja-JP" altLang="en-US" sz="800" dirty="0"/>
              <a:t>’</a:t>
            </a:r>
            <a:r>
              <a:rPr lang="en-US" altLang="ja-JP" sz="800" dirty="0"/>
              <a:t>re handed likely to be easier or harder?</a:t>
            </a:r>
          </a:p>
          <a:p>
            <a:r>
              <a:rPr lang="en-US" altLang="en-US" sz="800" dirty="0"/>
              <a:t>Overall, is life going to be more or less demanding?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r>
              <a:rPr lang="en-US" altLang="en-US" sz="800" dirty="0"/>
              <a:t>Okay, so this is a snapshot of an escalating curve, and over the past 5 years, you</a:t>
            </a:r>
            <a:r>
              <a:rPr lang="ja-JP" altLang="en-US" sz="800" dirty="0"/>
              <a:t>’</a:t>
            </a:r>
            <a:r>
              <a:rPr lang="en-US" altLang="ja-JP" sz="800" dirty="0" err="1"/>
              <a:t>ve</a:t>
            </a:r>
            <a:r>
              <a:rPr lang="en-US" altLang="ja-JP" sz="800" dirty="0"/>
              <a:t> probably lived through an escalation in complexity, pace, difficulty, and demands.</a:t>
            </a:r>
          </a:p>
          <a:p>
            <a:endParaRPr lang="en-US" altLang="en-US" sz="800" dirty="0"/>
          </a:p>
          <a:p>
            <a:r>
              <a:rPr lang="en-US" altLang="en-US" sz="800" dirty="0"/>
              <a:t>Those who can deal with adversity faster and more constructively thrive. They can achieve more and the intensifying demands they experience are less depleting.</a:t>
            </a:r>
          </a:p>
          <a:p>
            <a:endParaRPr lang="en-US" altLang="en-US" sz="1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80AFD0-45DA-F248-BE25-D485E92ECEDA}"/>
              </a:ext>
            </a:extLst>
          </p:cNvPr>
          <p:cNvCxnSpPr/>
          <p:nvPr/>
        </p:nvCxnSpPr>
        <p:spPr>
          <a:xfrm rot="5400000">
            <a:off x="4108451" y="723265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8A09F2-EB30-B745-BBB8-2F3C7B9CCA05}"/>
              </a:ext>
            </a:extLst>
          </p:cNvPr>
          <p:cNvCxnSpPr/>
          <p:nvPr/>
        </p:nvCxnSpPr>
        <p:spPr>
          <a:xfrm>
            <a:off x="4489450" y="784225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TextBox 10">
            <a:extLst>
              <a:ext uri="{FF2B5EF4-FFF2-40B4-BE49-F238E27FC236}">
                <a16:creationId xmlns:a16="http://schemas.microsoft.com/office/drawing/2014/main" id="{51B74BCC-7534-AB4D-AE83-8552C4CA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6927850"/>
            <a:ext cx="26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.</a:t>
            </a:r>
          </a:p>
        </p:txBody>
      </p:sp>
      <p:sp>
        <p:nvSpPr>
          <p:cNvPr id="43015" name="TextBox 11">
            <a:extLst>
              <a:ext uri="{FF2B5EF4-FFF2-40B4-BE49-F238E27FC236}">
                <a16:creationId xmlns:a16="http://schemas.microsoft.com/office/drawing/2014/main" id="{66C61BE2-84B1-874F-8B00-B218CE83D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6546850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Draw this on the board , with dot in the middle (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you now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).and ask them to draw the curve backward  five years and then forward five years.  Then pair and share. Then ask: what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’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 the general trend line? </a:t>
            </a:r>
            <a:endParaRPr kumimoji="0" lang="en-US" altLang="en-US" sz="1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6" name="TextBox 12">
            <a:extLst>
              <a:ext uri="{FF2B5EF4-FFF2-40B4-BE49-F238E27FC236}">
                <a16:creationId xmlns:a16="http://schemas.microsoft.com/office/drawing/2014/main" id="{E5BC71B1-5106-3343-9AA2-7594EDDC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7899400"/>
            <a:ext cx="2203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Past 5 years </a:t>
            </a: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Now</a:t>
            </a: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Next 5  years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TIME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7" name="TextBox 13">
            <a:extLst>
              <a:ext uri="{FF2B5EF4-FFF2-40B4-BE49-F238E27FC236}">
                <a16:creationId xmlns:a16="http://schemas.microsoft.com/office/drawing/2014/main" id="{A53F0F50-3B03-6549-95CA-442C4D4FDDD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21125" y="7258050"/>
            <a:ext cx="908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  <a:sym typeface="Wingdings" pitchFamily="2" charset="2"/>
              </a:rPr>
              <a:t>Adversity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3018" name="TextBox 10">
            <a:extLst>
              <a:ext uri="{FF2B5EF4-FFF2-40B4-BE49-F238E27FC236}">
                <a16:creationId xmlns:a16="http://schemas.microsoft.com/office/drawing/2014/main" id="{67F6B07B-CF4F-1C40-A871-BE22AC244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6978650"/>
            <a:ext cx="190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I</a:t>
            </a:r>
            <a:r>
              <a:rPr kumimoji="0" lang="en-US" altLang="en-US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did  this in June 2008. Not worth the time, and they ask too many questions trying to figure it out. In the future, I would draw it and draw the typical curve for a </a:t>
            </a:r>
            <a:r>
              <a:rPr kumimoji="0" lang="ja-JP" altLang="en-US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high potential leader.</a:t>
            </a: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93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Sans" type="tx">
  <p:cSld name="Centered Sans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9"/>
          <p:cNvSpPr txBox="1">
            <a:spLocks noGrp="1"/>
          </p:cNvSpPr>
          <p:nvPr>
            <p:ph type="body" idx="1"/>
          </p:nvPr>
        </p:nvSpPr>
        <p:spPr>
          <a:xfrm>
            <a:off x="1790700" y="1015648"/>
            <a:ext cx="8610600" cy="482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749300" algn="ctr">
              <a:lnSpc>
                <a:spcPct val="7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9"/>
          <p:cNvSpPr txBox="1">
            <a:spLocks noGrp="1"/>
          </p:cNvSpPr>
          <p:nvPr>
            <p:ph type="sldNum" idx="12"/>
          </p:nvPr>
        </p:nvSpPr>
        <p:spPr>
          <a:xfrm>
            <a:off x="6251575" y="6413500"/>
            <a:ext cx="125413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198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524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915726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9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6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306" name="Group 2">
            <a:extLst>
              <a:ext uri="{FF2B5EF4-FFF2-40B4-BE49-F238E27FC236}">
                <a16:creationId xmlns:a16="http://schemas.microsoft.com/office/drawing/2014/main" id="{1D9995C9-486B-F445-AD23-204BCCBAA055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7561072"/>
              </p:ext>
            </p:extLst>
          </p:nvPr>
        </p:nvGraphicFramePr>
        <p:xfrm>
          <a:off x="699119" y="1597077"/>
          <a:ext cx="10237143" cy="4915524"/>
        </p:xfrm>
        <a:graphic>
          <a:graphicData uri="http://schemas.openxmlformats.org/drawingml/2006/table">
            <a:tbl>
              <a:tblPr/>
              <a:tblGrid>
                <a:gridCol w="1326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7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8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PERSONAL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PROFESIONAL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3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MAYOR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(Grandes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apuestas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ndara" pitchFamily="34" charset="0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62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ndara" pitchFamily="34" charset="0"/>
                        </a:rPr>
                        <a:t>RUTINA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ndara" pitchFamily="34" charset="0"/>
                        </a:rPr>
                        <a:t>(Día a día)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66CC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561CBFF-32F0-111B-03AF-32765DC9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88" y="113676"/>
            <a:ext cx="11164824" cy="19959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Ejercicio sobre el centro de gravedad – Instrucciones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Paso 1. Describe  entre 1-3 conversaciones que hayas tenido en los últimos 3 meses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ptos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538467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53E89-45DD-AC3E-83D1-854B0629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2AC11-ACC3-4129-BBD7-C580BF1A4EE7}" type="datetime1">
              <a:rPr kumimoji="0" lang="en-US" sz="800" b="0" i="0" u="none" strike="noStrike" kern="1200" cap="all" spc="300" normalizeH="0" baseline="0" noProof="0" smtClean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9/28/2023</a:t>
            </a:fld>
            <a:endParaRPr kumimoji="0" lang="en-US" sz="800" b="0" i="0" u="none" strike="noStrike" kern="1200" cap="all" spc="300" normalizeH="0" baseline="0" noProof="0">
              <a:ln>
                <a:noFill/>
              </a:ln>
              <a:solidFill>
                <a:srgbClr val="412D24"/>
              </a:solidFill>
              <a:effectLst/>
              <a:uLnTx/>
              <a:uFillTx/>
              <a:latin typeface="Aptos Ligh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2A969-B0A4-D56A-035B-93B913CE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all" spc="300" normalizeH="0" baseline="0" noProof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C29F6-4174-EAC2-29F8-2BEFD20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AC1EC-23E2-4F0E-A5A4-674EC8DB954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2D24"/>
                </a:solidFill>
                <a:effectLst/>
                <a:uLnTx/>
                <a:uFillTx/>
                <a:latin typeface="Walbaum Displ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12D24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A79C559-8E2A-74A8-D527-4C4D03E6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88" y="250115"/>
            <a:ext cx="11164824" cy="21172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Ejercicio centro de gravedad - Instrucciones  de contenido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Paso 2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. </a:t>
            </a:r>
            <a:r>
              <a:rPr lang="es-AR" altLang="en-US" sz="1600" dirty="0">
                <a:solidFill>
                  <a:srgbClr val="000000"/>
                </a:solidFill>
                <a:latin typeface="Aptos Light"/>
              </a:rPr>
              <a:t>Examina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 qué tipo de dominio de comunicación predominan en </a:t>
            </a:r>
            <a:r>
              <a:rPr kumimoji="0" lang="es-AR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tí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 (afecto, poder, significado),  </a:t>
            </a:r>
            <a:r>
              <a:rPr kumimoji="0" lang="es-AR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identificalas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 en las conversaciones que escribiste  en la página anterior. </a:t>
            </a:r>
            <a:r>
              <a:rPr kumimoji="0" lang="es-A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Paso 3.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 Elige lo que creas que fue lo dominante en ti  y compártelo con </a:t>
            </a:r>
            <a:r>
              <a:rPr kumimoji="0" lang="es-AR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un compañero, 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centrándote en el impacto: Cuando te encuentras en una situación en la que  domina este </a:t>
            </a:r>
            <a:r>
              <a:rPr kumimoji="0" lang="es-A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(afecto, poder, significado)</a:t>
            </a:r>
            <a:r>
              <a:rPr kumimoji="0" lang="es-A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  ¿cómo reaccionas? ¿Qué te hace pensar y sentir?".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ptos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0C84183-287D-999A-23D6-33C080AF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11685"/>
              </p:ext>
            </p:extLst>
          </p:nvPr>
        </p:nvGraphicFramePr>
        <p:xfrm>
          <a:off x="762000" y="2717073"/>
          <a:ext cx="10412508" cy="370156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70836">
                  <a:extLst>
                    <a:ext uri="{9D8B030D-6E8A-4147-A177-3AD203B41FA5}">
                      <a16:colId xmlns:a16="http://schemas.microsoft.com/office/drawing/2014/main" val="4189781900"/>
                    </a:ext>
                  </a:extLst>
                </a:gridCol>
                <a:gridCol w="3470836">
                  <a:extLst>
                    <a:ext uri="{9D8B030D-6E8A-4147-A177-3AD203B41FA5}">
                      <a16:colId xmlns:a16="http://schemas.microsoft.com/office/drawing/2014/main" val="1831083941"/>
                    </a:ext>
                  </a:extLst>
                </a:gridCol>
                <a:gridCol w="3470836">
                  <a:extLst>
                    <a:ext uri="{9D8B030D-6E8A-4147-A177-3AD203B41FA5}">
                      <a16:colId xmlns:a16="http://schemas.microsoft.com/office/drawing/2014/main" val="4200981920"/>
                    </a:ext>
                  </a:extLst>
                </a:gridCol>
              </a:tblGrid>
              <a:tr h="958966">
                <a:tc>
                  <a:txBody>
                    <a:bodyPr/>
                    <a:lstStyle/>
                    <a:p>
                      <a:r>
                        <a:rPr lang="en-US" sz="2400" i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Afecto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i="1" dirty="0" err="1"/>
                        <a:t>Atención</a:t>
                      </a:r>
                      <a:r>
                        <a:rPr lang="en-US" i="1" dirty="0"/>
                        <a:t>, </a:t>
                      </a:r>
                      <a:r>
                        <a:rPr lang="en-US" i="1" dirty="0" err="1"/>
                        <a:t>sentimientos</a:t>
                      </a:r>
                      <a:r>
                        <a:rPr lang="en-US" i="1" dirty="0"/>
                        <a:t>, </a:t>
                      </a:r>
                      <a:r>
                        <a:rPr lang="en-US" i="1" dirty="0" err="1"/>
                        <a:t>emociones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Poder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i="1" dirty="0" err="1"/>
                        <a:t>Hacer</a:t>
                      </a:r>
                      <a:r>
                        <a:rPr lang="en-US" i="1" dirty="0"/>
                        <a:t>, </a:t>
                      </a:r>
                      <a:r>
                        <a:rPr lang="en-US" i="1" dirty="0" err="1"/>
                        <a:t>Resultados</a:t>
                      </a:r>
                      <a:r>
                        <a:rPr lang="en-US" i="1" dirty="0"/>
                        <a:t>, </a:t>
                      </a:r>
                      <a:r>
                        <a:rPr lang="en-US" i="1" dirty="0" err="1"/>
                        <a:t>Eficacia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Significado </a:t>
                      </a:r>
                    </a:p>
                    <a:p>
                      <a:r>
                        <a:rPr lang="es-AR" i="1" dirty="0"/>
                        <a:t> Por qué, Cómo encajan las cosas, Propósito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37664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062741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81568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84514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296420"/>
                  </a:ext>
                </a:extLst>
              </a:tr>
              <a:tr h="5067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814859"/>
                  </a:ext>
                </a:extLst>
              </a:tr>
            </a:tbl>
          </a:graphicData>
        </a:graphic>
      </p:graphicFrame>
      <p:pic>
        <p:nvPicPr>
          <p:cNvPr id="9" name="Graphic 8" descr="Badge Heart outline">
            <a:extLst>
              <a:ext uri="{FF2B5EF4-FFF2-40B4-BE49-F238E27FC236}">
                <a16:creationId xmlns:a16="http://schemas.microsoft.com/office/drawing/2014/main" id="{574A3D5A-600A-50A7-8741-8E4413109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1024" y="3609314"/>
            <a:ext cx="577558" cy="577558"/>
          </a:xfrm>
          <a:prstGeom prst="rect">
            <a:avLst/>
          </a:prstGeom>
        </p:spPr>
      </p:pic>
      <p:pic>
        <p:nvPicPr>
          <p:cNvPr id="11" name="Graphic 10" descr="Help outline">
            <a:extLst>
              <a:ext uri="{FF2B5EF4-FFF2-40B4-BE49-F238E27FC236}">
                <a16:creationId xmlns:a16="http://schemas.microsoft.com/office/drawing/2014/main" id="{BF0F0075-DEE1-2137-36AC-65E127CAC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5358" y="3709137"/>
            <a:ext cx="585252" cy="585252"/>
          </a:xfrm>
          <a:prstGeom prst="rect">
            <a:avLst/>
          </a:prstGeom>
        </p:spPr>
      </p:pic>
      <p:pic>
        <p:nvPicPr>
          <p:cNvPr id="13" name="Graphic 12" descr="Lightning bolt outline">
            <a:extLst>
              <a:ext uri="{FF2B5EF4-FFF2-40B4-BE49-F238E27FC236}">
                <a16:creationId xmlns:a16="http://schemas.microsoft.com/office/drawing/2014/main" id="{F523A609-A3B8-8F50-0D6B-19E5024ABA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7635">
            <a:off x="6950559" y="3609314"/>
            <a:ext cx="730045" cy="73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89143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4E8E2"/>
      </a:lt2>
      <a:accent1>
        <a:srgbClr val="B496C6"/>
      </a:accent1>
      <a:accent2>
        <a:srgbClr val="BA7FB7"/>
      </a:accent2>
      <a:accent3>
        <a:srgbClr val="C696B0"/>
      </a:accent3>
      <a:accent4>
        <a:srgbClr val="BA7F86"/>
      </a:accent4>
      <a:accent5>
        <a:srgbClr val="C19C8D"/>
      </a:accent5>
      <a:accent6>
        <a:srgbClr val="B3A27A"/>
      </a:accent6>
      <a:hlink>
        <a:srgbClr val="6A8D55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586</Words>
  <Application>Microsoft Office PowerPoint</Application>
  <PresentationFormat>Panorámica</PresentationFormat>
  <Paragraphs>58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Aptos Light</vt:lpstr>
      <vt:lpstr>Arial</vt:lpstr>
      <vt:lpstr>Calibri</vt:lpstr>
      <vt:lpstr>Candara</vt:lpstr>
      <vt:lpstr>Times New Roman</vt:lpstr>
      <vt:lpstr>Walbaum Display</vt:lpstr>
      <vt:lpstr>BohoVogueVTI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Leticia Garcia</dc:creator>
  <cp:lastModifiedBy>Lia Latela</cp:lastModifiedBy>
  <cp:revision>3</cp:revision>
  <dcterms:created xsi:type="dcterms:W3CDTF">2023-09-28T01:11:46Z</dcterms:created>
  <dcterms:modified xsi:type="dcterms:W3CDTF">2023-09-28T20:27:19Z</dcterms:modified>
</cp:coreProperties>
</file>