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956" r:id="rId2"/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0FAD8-76AE-4D14-8CE2-535EAE2B908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B041B-4E74-40B6-9C2B-C7BC4294A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91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>
            <a:extLst>
              <a:ext uri="{FF2B5EF4-FFF2-40B4-BE49-F238E27FC236}">
                <a16:creationId xmlns:a16="http://schemas.microsoft.com/office/drawing/2014/main" id="{69B49152-4DFD-B142-B32B-7CE490CF06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302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86D137-A391-B046-BDE7-B61591E7E94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302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F8692888-9BAE-0E4C-BF0F-A2AFC87827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43011" name="Rectangle 4">
            <a:extLst>
              <a:ext uri="{FF2B5EF4-FFF2-40B4-BE49-F238E27FC236}">
                <a16:creationId xmlns:a16="http://schemas.microsoft.com/office/drawing/2014/main" id="{9D07B720-76F2-0747-BB15-E200AE7460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4650" y="4260850"/>
            <a:ext cx="64008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800" dirty="0"/>
              <a:t>Give them 3-5 minutes to fill this out. Quick.</a:t>
            </a:r>
          </a:p>
          <a:p>
            <a:r>
              <a:rPr lang="en-US" altLang="en-US" sz="800" dirty="0"/>
              <a:t>Instruct them to put 3 bullets in each cell.</a:t>
            </a:r>
          </a:p>
          <a:p>
            <a:endParaRPr lang="en-US" altLang="en-US" sz="800" dirty="0"/>
          </a:p>
          <a:p>
            <a:r>
              <a:rPr lang="en-US" altLang="en-US" sz="800" dirty="0"/>
              <a:t>Pair and share the professional column and, if you are comfortable, the personal column. Share as much or as little as you want.</a:t>
            </a:r>
          </a:p>
          <a:p>
            <a:r>
              <a:rPr lang="en-US" altLang="en-US" sz="800" dirty="0"/>
              <a:t> </a:t>
            </a:r>
            <a:r>
              <a:rPr lang="en-US" altLang="en-US" sz="800" i="1" dirty="0"/>
              <a:t>This gives them a sense of the range of adversity and it illustrates that despite differences in background and industry, the types and level of adversity are often very similar.</a:t>
            </a:r>
          </a:p>
          <a:p>
            <a:r>
              <a:rPr lang="en-US" altLang="en-US" sz="800" i="1" dirty="0"/>
              <a:t>Then ask for observations in the big group. They</a:t>
            </a:r>
            <a:r>
              <a:rPr lang="ja-JP" altLang="en-US" sz="800" i="1" dirty="0"/>
              <a:t>’</a:t>
            </a:r>
            <a:r>
              <a:rPr lang="en-US" altLang="ja-JP" sz="800" i="1" dirty="0" err="1"/>
              <a:t>ll</a:t>
            </a:r>
            <a:r>
              <a:rPr lang="en-US" altLang="ja-JP" sz="800" i="1" dirty="0"/>
              <a:t> discuss things they found in common and how helpful it is to simply share adversity.</a:t>
            </a:r>
          </a:p>
          <a:p>
            <a:r>
              <a:rPr lang="en-US" altLang="en-US" sz="800" i="1" dirty="0"/>
              <a:t>Then make the point that the routine ones are important for two reasons: they can drain and deplete our energy OR they can be practice opportunities– the daily events that enable us to practice the tools we</a:t>
            </a:r>
            <a:r>
              <a:rPr lang="ja-JP" altLang="en-US" sz="800" i="1" dirty="0"/>
              <a:t>’</a:t>
            </a:r>
            <a:r>
              <a:rPr lang="en-US" altLang="ja-JP" sz="800" i="1" dirty="0" err="1"/>
              <a:t>ll</a:t>
            </a:r>
            <a:r>
              <a:rPr lang="en-US" altLang="ja-JP" sz="800" i="1" dirty="0"/>
              <a:t> be discussing.</a:t>
            </a:r>
          </a:p>
          <a:p>
            <a:endParaRPr lang="en-US" altLang="en-US" sz="800" i="1" dirty="0"/>
          </a:p>
          <a:p>
            <a:endParaRPr lang="en-US" altLang="en-US" sz="800" i="1" dirty="0"/>
          </a:p>
          <a:p>
            <a:r>
              <a:rPr lang="en-US" altLang="en-US" sz="800" dirty="0"/>
              <a:t>My personal examples: </a:t>
            </a:r>
          </a:p>
          <a:p>
            <a:r>
              <a:rPr lang="en-US" altLang="en-US" sz="800" dirty="0"/>
              <a:t>No boarding pass and on standby for flight home.</a:t>
            </a:r>
          </a:p>
          <a:p>
            <a:r>
              <a:rPr lang="en-US" altLang="en-US" sz="800" dirty="0"/>
              <a:t>DSL link not working.</a:t>
            </a:r>
          </a:p>
          <a:p>
            <a:r>
              <a:rPr lang="en-US" altLang="en-US" sz="800" dirty="0"/>
              <a:t>Working with some senior colleagues to try </a:t>
            </a:r>
          </a:p>
          <a:p>
            <a:r>
              <a:rPr lang="en-US" altLang="en-US" sz="800" dirty="0"/>
              <a:t>some new approaches in an MBA course.</a:t>
            </a:r>
          </a:p>
          <a:p>
            <a:endParaRPr lang="en-US" altLang="en-US" sz="800" dirty="0"/>
          </a:p>
          <a:p>
            <a:r>
              <a:rPr lang="en-US" altLang="en-US" sz="800" dirty="0"/>
              <a:t>After the pair and share,  one option is to say:</a:t>
            </a:r>
          </a:p>
          <a:p>
            <a:r>
              <a:rPr lang="en-US" altLang="en-US" sz="800" dirty="0"/>
              <a:t>Let</a:t>
            </a:r>
            <a:r>
              <a:rPr lang="ja-JP" altLang="en-US" sz="800" dirty="0"/>
              <a:t>’</a:t>
            </a:r>
            <a:r>
              <a:rPr lang="en-US" altLang="ja-JP" sz="800" dirty="0"/>
              <a:t>s project out over the next 5 years.</a:t>
            </a:r>
          </a:p>
          <a:p>
            <a:r>
              <a:rPr lang="en-US" altLang="en-US" sz="800" dirty="0"/>
              <a:t>Is life likely to get simpler or more complex for you?</a:t>
            </a:r>
          </a:p>
          <a:p>
            <a:r>
              <a:rPr lang="en-US" altLang="en-US" sz="800" dirty="0"/>
              <a:t>Is the pace of your work likely to accelerate or slow down?</a:t>
            </a:r>
          </a:p>
          <a:p>
            <a:r>
              <a:rPr lang="en-US" altLang="en-US" sz="800" dirty="0"/>
              <a:t>Are challenges you</a:t>
            </a:r>
            <a:r>
              <a:rPr lang="ja-JP" altLang="en-US" sz="800" dirty="0"/>
              <a:t>’</a:t>
            </a:r>
            <a:r>
              <a:rPr lang="en-US" altLang="ja-JP" sz="800" dirty="0"/>
              <a:t>re handed likely to be easier or harder?</a:t>
            </a:r>
          </a:p>
          <a:p>
            <a:r>
              <a:rPr lang="en-US" altLang="en-US" sz="800" dirty="0"/>
              <a:t>Overall, is life going to be more or less demanding?</a:t>
            </a:r>
          </a:p>
          <a:p>
            <a:endParaRPr lang="en-US" altLang="en-US" sz="800" dirty="0"/>
          </a:p>
          <a:p>
            <a:endParaRPr lang="en-US" altLang="en-US" sz="800" dirty="0"/>
          </a:p>
          <a:p>
            <a:r>
              <a:rPr lang="en-US" altLang="en-US" sz="800" dirty="0"/>
              <a:t>Okay, so this is a snapshot of an escalating curve, and over the past 5 years, you</a:t>
            </a:r>
            <a:r>
              <a:rPr lang="ja-JP" altLang="en-US" sz="800" dirty="0"/>
              <a:t>’</a:t>
            </a:r>
            <a:r>
              <a:rPr lang="en-US" altLang="ja-JP" sz="800" dirty="0" err="1"/>
              <a:t>ve</a:t>
            </a:r>
            <a:r>
              <a:rPr lang="en-US" altLang="ja-JP" sz="800" dirty="0"/>
              <a:t> probably lived through an escalation in complexity, pace, difficulty, and demands.</a:t>
            </a:r>
          </a:p>
          <a:p>
            <a:endParaRPr lang="en-US" altLang="en-US" sz="800" dirty="0"/>
          </a:p>
          <a:p>
            <a:r>
              <a:rPr lang="en-US" altLang="en-US" sz="800" dirty="0"/>
              <a:t>Those who can deal with adversity faster and more constructively thrive. They can achieve more and the intensifying demands they experience are less depleting.</a:t>
            </a:r>
          </a:p>
          <a:p>
            <a:endParaRPr lang="en-US" altLang="en-US" sz="10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780AFD0-45DA-F248-BE25-D485E92ECEDA}"/>
              </a:ext>
            </a:extLst>
          </p:cNvPr>
          <p:cNvCxnSpPr/>
          <p:nvPr/>
        </p:nvCxnSpPr>
        <p:spPr>
          <a:xfrm rot="5400000">
            <a:off x="4108451" y="7232650"/>
            <a:ext cx="7620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C8A09F2-EB30-B745-BBB8-2F3C7B9CCA05}"/>
              </a:ext>
            </a:extLst>
          </p:cNvPr>
          <p:cNvCxnSpPr/>
          <p:nvPr/>
        </p:nvCxnSpPr>
        <p:spPr>
          <a:xfrm>
            <a:off x="4489450" y="784225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14" name="TextBox 10">
            <a:extLst>
              <a:ext uri="{FF2B5EF4-FFF2-40B4-BE49-F238E27FC236}">
                <a16:creationId xmlns:a16="http://schemas.microsoft.com/office/drawing/2014/main" id="{51B74BCC-7534-AB4D-AE83-8552C4CAE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0450" y="6927850"/>
            <a:ext cx="261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.</a:t>
            </a:r>
          </a:p>
        </p:txBody>
      </p:sp>
      <p:sp>
        <p:nvSpPr>
          <p:cNvPr id="43015" name="TextBox 11">
            <a:extLst>
              <a:ext uri="{FF2B5EF4-FFF2-40B4-BE49-F238E27FC236}">
                <a16:creationId xmlns:a16="http://schemas.microsoft.com/office/drawing/2014/main" id="{66C61BE2-84B1-874F-8B00-B218CE83D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0" y="6546850"/>
            <a:ext cx="350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Draw this on the board , with dot in the middle (</a:t>
            </a:r>
            <a:r>
              <a:rPr kumimoji="0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“</a:t>
            </a:r>
            <a:r>
              <a:rPr kumimoji="0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you now</a:t>
            </a:r>
            <a:r>
              <a:rPr kumimoji="0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”</a:t>
            </a:r>
            <a:r>
              <a:rPr kumimoji="0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).and ask them to draw the curve backward  five years and then forward five years.  Then pair and share. Then ask: what</a:t>
            </a:r>
            <a:r>
              <a:rPr kumimoji="0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’</a:t>
            </a:r>
            <a:r>
              <a:rPr kumimoji="0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s the general trend line? </a:t>
            </a:r>
            <a:endParaRPr kumimoji="0" lang="en-US" altLang="en-US" sz="10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3016" name="TextBox 12">
            <a:extLst>
              <a:ext uri="{FF2B5EF4-FFF2-40B4-BE49-F238E27FC236}">
                <a16:creationId xmlns:a16="http://schemas.microsoft.com/office/drawing/2014/main" id="{E5BC71B1-5106-3343-9AA2-7594EDDC0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6050" y="7899400"/>
            <a:ext cx="2203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  <a:sym typeface="Wingdings" pitchFamily="2" charset="2"/>
              </a:rPr>
              <a:t>Past 5 years </a:t>
            </a:r>
            <a: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Now</a:t>
            </a:r>
            <a: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  <a:sym typeface="Wingdings" pitchFamily="2" charset="2"/>
              </a:rPr>
              <a:t>Next 5  years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  <a:sym typeface="Wingdings" pitchFamily="2" charset="2"/>
              </a:rPr>
              <a:t>TIME</a:t>
            </a: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3017" name="TextBox 13">
            <a:extLst>
              <a:ext uri="{FF2B5EF4-FFF2-40B4-BE49-F238E27FC236}">
                <a16:creationId xmlns:a16="http://schemas.microsoft.com/office/drawing/2014/main" id="{A53F0F50-3B03-6549-95CA-442C4D4FDDD3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3921125" y="7258050"/>
            <a:ext cx="9080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  <a:sym typeface="Wingdings" pitchFamily="2" charset="2"/>
              </a:rPr>
              <a:t>Adversity</a:t>
            </a: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3018" name="TextBox 10">
            <a:extLst>
              <a:ext uri="{FF2B5EF4-FFF2-40B4-BE49-F238E27FC236}">
                <a16:creationId xmlns:a16="http://schemas.microsoft.com/office/drawing/2014/main" id="{67F6B07B-CF4F-1C40-A871-BE22AC244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2700" y="6978650"/>
            <a:ext cx="1905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I</a:t>
            </a:r>
            <a:r>
              <a:rPr kumimoji="0" lang="en-US" altLang="en-US" sz="1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 did  this in June 2008. Not worth the time, and they ask too many questions trying to figure it out. In the future, I would draw it and draw the typical curve for a </a:t>
            </a:r>
            <a:r>
              <a:rPr kumimoji="0" lang="ja-JP" altLang="en-US" sz="1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“</a:t>
            </a:r>
            <a:r>
              <a:rPr kumimoji="0" lang="en-US" altLang="ja-JP" sz="1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high potential leader.</a:t>
            </a: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3934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9D6F5-A9D4-C22B-732C-A31A172FB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20939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AFD6E-3459-290F-1147-F0C47ACEE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46774"/>
            <a:ext cx="9144000" cy="106689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674D3-6FB9-5549-B0F2-FD61E82D1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5883-038C-4696-8E27-1811E470D6D4}" type="datetime1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39BBC-C979-2C77-493E-CF5498AEB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13B7E-A51C-D9CD-2189-650A9D63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73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990AE-F72C-4C2E-E2D0-7A8D7EEF0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41B46D-142E-8C8E-C4F4-B6B1586A6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D92E3-36AD-2615-0166-6B73C34F1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A6D4-154B-4E4D-9001-7A6C328D243E}" type="datetime1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BFB69-319D-2284-2734-217160D39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883B0-C775-5BD2-8EC6-A41D19BCA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9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040463-6D41-8D45-088A-540B0D1883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92281"/>
            <a:ext cx="2628900" cy="55846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F2276-7F04-F3F7-E3CE-F81C8DC63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92281"/>
            <a:ext cx="7734300" cy="55846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802BF-9E0C-3251-8FAE-81F07DB05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0999-9BD6-4929-BDEC-B84E21C16701}" type="datetime1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F1754-5B8F-A9FA-E8B1-06E04CE28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1E6A8-5139-ECD4-CC0C-32FFC6741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26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Sans" type="tx">
  <p:cSld name="Centered Sans">
    <p:bg>
      <p:bgPr>
        <a:solidFill>
          <a:srgbClr val="FFFFFF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9"/>
          <p:cNvSpPr txBox="1">
            <a:spLocks noGrp="1"/>
          </p:cNvSpPr>
          <p:nvPr>
            <p:ph type="body" idx="1"/>
          </p:nvPr>
        </p:nvSpPr>
        <p:spPr>
          <a:xfrm>
            <a:off x="1790700" y="1015648"/>
            <a:ext cx="8610600" cy="4826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749300" algn="ctr">
              <a:lnSpc>
                <a:spcPct val="70000"/>
              </a:lnSpc>
              <a:spcBef>
                <a:spcPts val="4000"/>
              </a:spcBef>
              <a:spcAft>
                <a:spcPts val="0"/>
              </a:spcAft>
              <a:buClr>
                <a:schemeClr val="dk1"/>
              </a:buClr>
              <a:buSzPts val="8200"/>
              <a:buChar char="•"/>
              <a:defRPr sz="82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49"/>
          <p:cNvSpPr txBox="1">
            <a:spLocks noGrp="1"/>
          </p:cNvSpPr>
          <p:nvPr>
            <p:ph type="sldNum" idx="12"/>
          </p:nvPr>
        </p:nvSpPr>
        <p:spPr>
          <a:xfrm>
            <a:off x="6251575" y="6413500"/>
            <a:ext cx="125413" cy="122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01988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152400"/>
            <a:ext cx="103632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9157265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155F0-A6D4-C39B-394F-0B16E9C9C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1860F-B260-57CE-E12B-2C9486031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45C9F-D94D-E5D3-B73A-20621FA53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AB243-BB42-966A-4708-15C9B11D6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3A3BD-2CC5-03D3-4CD6-E31A55BA2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67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8633-AC3B-E617-1C54-84932DDD7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236" y="1514688"/>
            <a:ext cx="8584164" cy="3138875"/>
          </a:xfrm>
        </p:spPr>
        <p:txBody>
          <a:bodyPr anchor="b">
            <a:normAutofit/>
          </a:bodyPr>
          <a:lstStyle>
            <a:lvl1pPr>
              <a:defRPr sz="36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68C242-ECAB-AEC3-7E9B-F9854AF31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4236" y="4963885"/>
            <a:ext cx="8584165" cy="1125765"/>
          </a:xfrm>
        </p:spPr>
        <p:txBody>
          <a:bodyPr>
            <a:normAutofit/>
          </a:bodyPr>
          <a:lstStyle>
            <a:lvl1pPr marL="0" indent="0">
              <a:buNone/>
              <a:defRPr sz="1600" cap="all" spc="3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D9B82-EEF4-2CD7-61FE-BAFB2B96D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5005-EC25-4FB9-B19B-2437F0B120D2}" type="datetime1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222B6-F7A8-70A5-B023-FCAD5D7C4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5D758-2E38-8A8D-75BC-667F6A23B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44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60DFF-11BD-F5F4-35D4-1986ABBD3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D1279-E9A9-702E-144D-61114B788E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7824" y="2159175"/>
            <a:ext cx="4977453" cy="40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84E624-7A76-56EC-FA0D-E2AA8EF9B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8391" y="2159175"/>
            <a:ext cx="4985785" cy="40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D7DF5-30AD-AE47-D516-5CEE82770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3B5C-2325-42FF-AF91-C1451D9D66CC}" type="datetime1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5C503-B649-B083-6341-F6E376AF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3EA35-CF5A-DB36-8B14-5C184B6F1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9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BA3D8-FDD9-329B-BCC6-BBF47F01B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348" y="602671"/>
            <a:ext cx="10429303" cy="76892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EF7DC-0699-CB3C-A7CB-39035D89A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1349" y="1696325"/>
            <a:ext cx="4963538" cy="647700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2EB40-99E1-CCA4-BAFA-F51AA56CF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1349" y="2344025"/>
            <a:ext cx="4963538" cy="38333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8979BC-6B50-751D-D569-F360938B0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2669" y="1696325"/>
            <a:ext cx="4987982" cy="647700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A3A26F-230E-2D25-6BDC-6ECA00FAEF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22669" y="2344025"/>
            <a:ext cx="4987982" cy="383337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182A01-DE7C-3BA4-96FF-CDEF2F60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DB08-3B01-46DD-99F2-F6F6334EA669}" type="datetime1">
              <a:rPr lang="en-US" smtClean="0"/>
              <a:t>9/18/2023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CAA828-0166-8ECD-BCE8-654BEFDD7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90C0D2-459A-04AA-FD90-7687D2FE8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86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D549F-FA71-857F-E02E-3CB63CE68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569611-F911-D3D4-B613-ACCDA56C4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C11-ACC3-4129-BBD7-C580BF1A4EE7}" type="datetime1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EA1961-0B6B-8FEB-F2CB-C42E90EF2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2AA80E-3139-9F1B-9C3E-2A76628CF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64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F54789-9F96-511A-0FB6-24F6A8418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F7F3-E406-44E2-93AF-674B3F1A2E51}" type="datetime1">
              <a:rPr lang="en-US" smtClean="0"/>
              <a:t>9/18/2023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780399-ADEF-8F74-9F59-6AD804C93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6A34F-ABAB-9C4E-38A1-C6EEB944B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02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E3917-2BF6-1CE2-F34B-49F0D09A1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07868"/>
            <a:ext cx="3640713" cy="2062594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15B8F-A9F3-8583-FFF1-175021F17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2898" y="807867"/>
            <a:ext cx="5922489" cy="50531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D90AFF-A949-CE9E-6B94-C1B619612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00652"/>
            <a:ext cx="3640713" cy="2868336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95267E-088F-FB9A-9469-551890F29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DD93-7C9D-4E53-81F0-DDE57FEA7EDB}" type="datetime1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A3FFC-B3A6-C0B6-5DAE-70BE0D6FB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8D35F-BC2E-8D14-060F-449CBAF7C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7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909ED-ED97-A3CE-5569-77B45F414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20881"/>
            <a:ext cx="3639312" cy="206259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83BB3A-9E24-DE4C-9619-1502F1B6F3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47408" y="919595"/>
            <a:ext cx="6107979" cy="50136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CE1F-29E0-88BB-8489-E58236B8B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00652"/>
            <a:ext cx="3643889" cy="2868336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B7212-6816-FFD1-50B2-58844AD38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BC28-59DE-4F83-B4A1-497203279FAD}" type="datetime1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417744-5A24-B7B7-5FD6-E98E60832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DA4D1-A71D-A7A6-3D0C-294E5D280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5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5858A62-FE72-978B-BE71-05908D82E1A4}"/>
              </a:ext>
            </a:extLst>
          </p:cNvPr>
          <p:cNvSpPr/>
          <p:nvPr/>
        </p:nvSpPr>
        <p:spPr>
          <a:xfrm>
            <a:off x="0" y="0"/>
            <a:ext cx="12192000" cy="6860161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FA14B7-4740-5D9F-6489-BAD00C3E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108" y="588245"/>
            <a:ext cx="10449784" cy="12659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0487F-803F-C5AF-BD93-39C0FC738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7824" y="2157984"/>
            <a:ext cx="10442448" cy="3903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6FCEF-4EDF-C2EF-7D81-FEFF7042F3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782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300" baseline="0">
                <a:solidFill>
                  <a:schemeClr val="tx2"/>
                </a:solidFill>
              </a:defRPr>
            </a:lvl1pPr>
          </a:lstStyle>
          <a:p>
            <a:fld id="{0BDC4764-F656-4735-9820-9886F8DF1D6A}" type="datetime1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663BC-4D46-C74D-DDF2-9D25B4D96F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32320" y="6356350"/>
            <a:ext cx="4297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B4EAE-CB5C-D14B-77EF-7B155FA683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9999" y="6356350"/>
            <a:ext cx="521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1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4306" name="Group 2">
            <a:extLst>
              <a:ext uri="{FF2B5EF4-FFF2-40B4-BE49-F238E27FC236}">
                <a16:creationId xmlns:a16="http://schemas.microsoft.com/office/drawing/2014/main" id="{1D9995C9-486B-F445-AD23-204BCCBAA055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513588" y="1358538"/>
          <a:ext cx="10237143" cy="4915524"/>
        </p:xfrm>
        <a:graphic>
          <a:graphicData uri="http://schemas.openxmlformats.org/drawingml/2006/table">
            <a:tbl>
              <a:tblPr/>
              <a:tblGrid>
                <a:gridCol w="1326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2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17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8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PERSONAL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PROFESSIONAL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33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ndara" pitchFamily="34" charset="0"/>
                        </a:rPr>
                        <a:t>MAJOR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ndara" pitchFamily="34" charset="0"/>
                        </a:rPr>
                        <a:t>(High Stakes)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629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Candara" pitchFamily="34" charset="0"/>
                        </a:rPr>
                        <a:t>ROUTINE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Candara" pitchFamily="34" charset="0"/>
                        </a:rPr>
                        <a:t>(Day to Day)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3366CC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3366CC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B561CBFF-32F0-111B-03AF-32765DC9D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588" y="113676"/>
            <a:ext cx="11164824" cy="199597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Light"/>
                <a:ea typeface="+mn-ea"/>
                <a:cs typeface="+mn-cs"/>
              </a:rPr>
              <a:t>Center of Gravity Exercise – Instructions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Light"/>
                <a:ea typeface="+mn-ea"/>
                <a:cs typeface="+mn-cs"/>
              </a:rPr>
              <a:t>Step 1. Describe 1-3 conversations you had in the last 3 months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6538467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53E89-45DD-AC3E-83D1-854B0629A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2AC11-ACC3-4129-BBD7-C580BF1A4EE7}" type="datetime1">
              <a:rPr kumimoji="0" lang="en-US" sz="800" b="0" i="0" u="none" strike="noStrike" kern="1200" cap="all" spc="300" normalizeH="0" baseline="0" noProof="0" smtClean="0">
                <a:ln>
                  <a:noFill/>
                </a:ln>
                <a:solidFill>
                  <a:srgbClr val="412D24"/>
                </a:solidFill>
                <a:effectLst/>
                <a:uLnTx/>
                <a:uFillTx/>
                <a:latin typeface="Aptos Ligh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9/27/2023</a:t>
            </a:fld>
            <a:endParaRPr kumimoji="0" lang="en-US" sz="800" b="0" i="0" u="none" strike="noStrike" kern="1200" cap="all" spc="300" normalizeH="0" baseline="0" noProof="0">
              <a:ln>
                <a:noFill/>
              </a:ln>
              <a:solidFill>
                <a:srgbClr val="412D24"/>
              </a:solidFill>
              <a:effectLst/>
              <a:uLnTx/>
              <a:uFillTx/>
              <a:latin typeface="Aptos Light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B2A969-B0A4-D56A-035B-93B913CE6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all" spc="300" normalizeH="0" baseline="0" noProof="0">
                <a:ln>
                  <a:noFill/>
                </a:ln>
                <a:solidFill>
                  <a:srgbClr val="412D24"/>
                </a:solidFill>
                <a:effectLst/>
                <a:uLnTx/>
                <a:uFillTx/>
                <a:latin typeface="Aptos Light"/>
                <a:ea typeface="+mn-ea"/>
                <a:cs typeface="+mn-cs"/>
              </a:rPr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5C29F6-4174-EAC2-29F8-2BEFD20D3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8AC1EC-23E2-4F0E-A5A4-674EC8DB954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412D24"/>
                </a:solidFill>
                <a:effectLst/>
                <a:uLnTx/>
                <a:uFillTx/>
                <a:latin typeface="Walbaum Display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412D24"/>
              </a:solidFill>
              <a:effectLst/>
              <a:uLnTx/>
              <a:uFillTx/>
              <a:latin typeface="Walbaum Display"/>
              <a:ea typeface="+mn-ea"/>
              <a:cs typeface="+mn-cs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3A79C559-8E2A-74A8-D527-4C4D03E61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588" y="250114"/>
            <a:ext cx="11164824" cy="268441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Light"/>
                <a:ea typeface="+mn-ea"/>
                <a:cs typeface="+mn-cs"/>
              </a:rPr>
              <a:t>Center of Gravity Exercise – Instructions cont’d.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Light"/>
                <a:ea typeface="+mn-ea"/>
                <a:cs typeface="+mn-cs"/>
              </a:rPr>
              <a:t>Step 2. Consider which type of predominant Communication Domain (affect, power, meaning). propensity you tended to use in the conversations you wrote about in the previous page.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Light"/>
                <a:ea typeface="+mn-ea"/>
                <a:cs typeface="+mn-cs"/>
              </a:rPr>
              <a:t>Step 3. Pick your strongest domain and share with a partner – focusing on the impact: 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Light"/>
                <a:ea typeface="+mn-ea"/>
                <a:cs typeface="+mn-cs"/>
              </a:rPr>
              <a:t>When you are in a situation where this domain </a:t>
            </a: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Light"/>
                <a:ea typeface="+mn-ea"/>
                <a:cs typeface="+mn-cs"/>
              </a:rPr>
              <a:t>(affect, power, meaning)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Light"/>
                <a:ea typeface="+mn-ea"/>
                <a:cs typeface="+mn-cs"/>
              </a:rPr>
              <a:t>is very strong, how do you react? 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Light"/>
                <a:ea typeface="+mn-ea"/>
                <a:cs typeface="+mn-cs"/>
              </a:rPr>
              <a:t>What does it make you think and feel?”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0C84183-287D-999A-23D6-33C080AF2B07}"/>
              </a:ext>
            </a:extLst>
          </p:cNvPr>
          <p:cNvGraphicFramePr>
            <a:graphicFrameLocks noGrp="1"/>
          </p:cNvGraphicFramePr>
          <p:nvPr/>
        </p:nvGraphicFramePr>
        <p:xfrm>
          <a:off x="762000" y="2717073"/>
          <a:ext cx="10412508" cy="365469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470836">
                  <a:extLst>
                    <a:ext uri="{9D8B030D-6E8A-4147-A177-3AD203B41FA5}">
                      <a16:colId xmlns:a16="http://schemas.microsoft.com/office/drawing/2014/main" val="4189781900"/>
                    </a:ext>
                  </a:extLst>
                </a:gridCol>
                <a:gridCol w="3470836">
                  <a:extLst>
                    <a:ext uri="{9D8B030D-6E8A-4147-A177-3AD203B41FA5}">
                      <a16:colId xmlns:a16="http://schemas.microsoft.com/office/drawing/2014/main" val="1831083941"/>
                    </a:ext>
                  </a:extLst>
                </a:gridCol>
                <a:gridCol w="3470836">
                  <a:extLst>
                    <a:ext uri="{9D8B030D-6E8A-4147-A177-3AD203B41FA5}">
                      <a16:colId xmlns:a16="http://schemas.microsoft.com/office/drawing/2014/main" val="4200981920"/>
                    </a:ext>
                  </a:extLst>
                </a:gridCol>
              </a:tblGrid>
              <a:tr h="958966">
                <a:tc>
                  <a:txBody>
                    <a:bodyPr/>
                    <a:lstStyle/>
                    <a:p>
                      <a:r>
                        <a:rPr lang="en-US" sz="2400" dirty="0"/>
                        <a:t>Affect</a:t>
                      </a:r>
                    </a:p>
                    <a:p>
                      <a:r>
                        <a:rPr lang="en-US" i="1" dirty="0"/>
                        <a:t>Caring, Feelings, Emotions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Power</a:t>
                      </a:r>
                    </a:p>
                    <a:p>
                      <a:r>
                        <a:rPr lang="en-US" i="1" dirty="0"/>
                        <a:t>Doing, Results, Efficiency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Meaning  </a:t>
                      </a:r>
                    </a:p>
                    <a:p>
                      <a:r>
                        <a:rPr lang="en-US" i="1" dirty="0"/>
                        <a:t>Why, How things fit, Purpose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237664"/>
                  </a:ext>
                </a:extLst>
              </a:tr>
              <a:tr h="5067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062741"/>
                  </a:ext>
                </a:extLst>
              </a:tr>
              <a:tr h="6687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581568"/>
                  </a:ext>
                </a:extLst>
              </a:tr>
              <a:tr h="5067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184514"/>
                  </a:ext>
                </a:extLst>
              </a:tr>
              <a:tr h="5067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296420"/>
                  </a:ext>
                </a:extLst>
              </a:tr>
              <a:tr h="5067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1814859"/>
                  </a:ext>
                </a:extLst>
              </a:tr>
            </a:tbl>
          </a:graphicData>
        </a:graphic>
      </p:graphicFrame>
      <p:pic>
        <p:nvPicPr>
          <p:cNvPr id="9" name="Graphic 8" descr="Badge Heart outline">
            <a:extLst>
              <a:ext uri="{FF2B5EF4-FFF2-40B4-BE49-F238E27FC236}">
                <a16:creationId xmlns:a16="http://schemas.microsoft.com/office/drawing/2014/main" id="{574A3D5A-600A-50A7-8741-8E4413109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21024" y="3609314"/>
            <a:ext cx="577558" cy="577558"/>
          </a:xfrm>
          <a:prstGeom prst="rect">
            <a:avLst/>
          </a:prstGeom>
        </p:spPr>
      </p:pic>
      <p:pic>
        <p:nvPicPr>
          <p:cNvPr id="11" name="Graphic 10" descr="Help outline">
            <a:extLst>
              <a:ext uri="{FF2B5EF4-FFF2-40B4-BE49-F238E27FC236}">
                <a16:creationId xmlns:a16="http://schemas.microsoft.com/office/drawing/2014/main" id="{BF0F0075-DEE1-2137-36AC-65E127CAC0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35358" y="3709137"/>
            <a:ext cx="585252" cy="585252"/>
          </a:xfrm>
          <a:prstGeom prst="rect">
            <a:avLst/>
          </a:prstGeom>
        </p:spPr>
      </p:pic>
      <p:pic>
        <p:nvPicPr>
          <p:cNvPr id="13" name="Graphic 12" descr="Lightning bolt outline">
            <a:extLst>
              <a:ext uri="{FF2B5EF4-FFF2-40B4-BE49-F238E27FC236}">
                <a16:creationId xmlns:a16="http://schemas.microsoft.com/office/drawing/2014/main" id="{F523A609-A3B8-8F50-0D6B-19E5024ABA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7635">
            <a:off x="6950559" y="3609314"/>
            <a:ext cx="730045" cy="73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489143"/>
      </p:ext>
    </p:extLst>
  </p:cSld>
  <p:clrMapOvr>
    <a:masterClrMapping/>
  </p:clrMapOvr>
</p:sld>
</file>

<file path=ppt/theme/theme1.xml><?xml version="1.0" encoding="utf-8"?>
<a:theme xmlns:a="http://schemas.openxmlformats.org/drawingml/2006/main" name="BohoVogueVTI">
  <a:themeElements>
    <a:clrScheme name="AnalogousFromLightSeedRightStep">
      <a:dk1>
        <a:srgbClr val="000000"/>
      </a:dk1>
      <a:lt1>
        <a:srgbClr val="FFFFFF"/>
      </a:lt1>
      <a:dk2>
        <a:srgbClr val="412D24"/>
      </a:dk2>
      <a:lt2>
        <a:srgbClr val="E4E8E2"/>
      </a:lt2>
      <a:accent1>
        <a:srgbClr val="B496C6"/>
      </a:accent1>
      <a:accent2>
        <a:srgbClr val="BA7FB7"/>
      </a:accent2>
      <a:accent3>
        <a:srgbClr val="C696B0"/>
      </a:accent3>
      <a:accent4>
        <a:srgbClr val="BA7F86"/>
      </a:accent4>
      <a:accent5>
        <a:srgbClr val="C19C8D"/>
      </a:accent5>
      <a:accent6>
        <a:srgbClr val="B3A27A"/>
      </a:accent6>
      <a:hlink>
        <a:srgbClr val="6A8D55"/>
      </a:hlink>
      <a:folHlink>
        <a:srgbClr val="7F7F7F"/>
      </a:folHlink>
    </a:clrScheme>
    <a:fontScheme name="Walbaum Display_Aptos">
      <a:majorFont>
        <a:latin typeface="Walbaum Display"/>
        <a:ea typeface=""/>
        <a:cs typeface=""/>
      </a:majorFont>
      <a:minorFont>
        <a:latin typeface="Apto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ohoVogueVTI" id="{8022F7FC-316B-4DD9-B9EB-BB68CC0DFA6F}" vid="{544DD2C6-9D23-4092-AACF-F55CEAA658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579</Words>
  <Application>Microsoft Office PowerPoint</Application>
  <PresentationFormat>Widescreen</PresentationFormat>
  <Paragraphs>62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Aptos Light</vt:lpstr>
      <vt:lpstr>Arial</vt:lpstr>
      <vt:lpstr>Calibri</vt:lpstr>
      <vt:lpstr>Candara</vt:lpstr>
      <vt:lpstr>Times New Roman</vt:lpstr>
      <vt:lpstr>Walbaum Display</vt:lpstr>
      <vt:lpstr>BohoVogueVTI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Leticia Garcia</dc:creator>
  <cp:lastModifiedBy>Leticia Garcia</cp:lastModifiedBy>
  <cp:revision>1</cp:revision>
  <dcterms:created xsi:type="dcterms:W3CDTF">2023-09-28T01:11:46Z</dcterms:created>
  <dcterms:modified xsi:type="dcterms:W3CDTF">2023-09-28T01:34:46Z</dcterms:modified>
</cp:coreProperties>
</file>